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9" r:id="rId3"/>
    <p:sldId id="257" r:id="rId4"/>
    <p:sldId id="258" r:id="rId5"/>
    <p:sldId id="273" r:id="rId6"/>
    <p:sldId id="260" r:id="rId7"/>
    <p:sldId id="261" r:id="rId8"/>
    <p:sldId id="262" r:id="rId9"/>
    <p:sldId id="263" r:id="rId10"/>
    <p:sldId id="264" r:id="rId11"/>
    <p:sldId id="272" r:id="rId12"/>
    <p:sldId id="265" r:id="rId13"/>
    <p:sldId id="266" r:id="rId14"/>
    <p:sldId id="267" r:id="rId15"/>
    <p:sldId id="268" r:id="rId16"/>
    <p:sldId id="269" r:id="rId17"/>
    <p:sldId id="270" r:id="rId18"/>
    <p:sldId id="271"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E75"/>
    <a:srgbClr val="FFD0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14" autoAdjust="0"/>
    <p:restoredTop sz="82446" autoAdjust="0"/>
  </p:normalViewPr>
  <p:slideViewPr>
    <p:cSldViewPr>
      <p:cViewPr>
        <p:scale>
          <a:sx n="60" d="100"/>
          <a:sy n="60" d="100"/>
        </p:scale>
        <p:origin x="-1728"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1E5024-B24F-4414-A5D7-18CCA885E193}" type="datetimeFigureOut">
              <a:rPr lang="en-US" smtClean="0"/>
              <a:pPr/>
              <a:t>9/9/2013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7AADD1-8720-4C4B-AD08-C508CD613C24}" type="slidenum">
              <a:rPr lang="en-US" smtClean="0"/>
              <a:pPr/>
              <a:t>‹#›</a:t>
            </a:fld>
            <a:endParaRPr lang="en-US"/>
          </a:p>
        </p:txBody>
      </p:sp>
    </p:spTree>
    <p:extLst>
      <p:ext uri="{BB962C8B-B14F-4D97-AF65-F5344CB8AC3E}">
        <p14:creationId xmlns:p14="http://schemas.microsoft.com/office/powerpoint/2010/main" val="789074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a:t>
            </a:r>
            <a:r>
              <a:rPr lang="en-US" baseline="0" dirty="0" smtClean="0"/>
              <a:t> 13</a:t>
            </a:r>
            <a:endParaRPr lang="en-US" dirty="0" smtClean="0"/>
          </a:p>
          <a:p>
            <a:r>
              <a:rPr lang="en-US" dirty="0" smtClean="0"/>
              <a:t>Suggestions: Present communicative goals at the beginning of the lesson. Each goal</a:t>
            </a:r>
            <a:r>
              <a:rPr lang="en-US" baseline="0" dirty="0" smtClean="0"/>
              <a:t> is reviewed at the end the lesson and includes suggested practice activities.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30</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Pages</a:t>
            </a:r>
            <a:r>
              <a:rPr lang="en-US" baseline="0" dirty="0" smtClean="0"/>
              <a:t> 29-30</a:t>
            </a:r>
          </a:p>
          <a:p>
            <a:r>
              <a:rPr lang="en-US" dirty="0" smtClean="0"/>
              <a:t>Suggestion:</a:t>
            </a:r>
            <a:r>
              <a:rPr lang="en-US" baseline="0" dirty="0" smtClean="0"/>
              <a:t> An optional activity that usually motivates students to write is to ask them to work in small groups to create a flier to promote a campus/weekend activity.</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31</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31</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33</a:t>
            </a:r>
          </a:p>
          <a:p>
            <a:r>
              <a:rPr lang="en-US" dirty="0" smtClean="0"/>
              <a:t>Suggestion:</a:t>
            </a:r>
            <a:r>
              <a:rPr lang="en-US" baseline="0" dirty="0" smtClean="0"/>
              <a:t> Help students to identify the Direct Objects by asking the questions: </a:t>
            </a:r>
            <a:r>
              <a:rPr lang="en-US" baseline="0" dirty="0" err="1" smtClean="0"/>
              <a:t>qué</a:t>
            </a:r>
            <a:r>
              <a:rPr lang="en-US" baseline="0" dirty="0" smtClean="0"/>
              <a:t>/ a </a:t>
            </a:r>
            <a:r>
              <a:rPr lang="en-US" baseline="0" dirty="0" err="1" smtClean="0"/>
              <a:t>quien</a:t>
            </a:r>
            <a:r>
              <a:rPr lang="en-US" baseline="0" dirty="0" smtClean="0"/>
              <a:t>. </a:t>
            </a:r>
          </a:p>
          <a:p>
            <a:r>
              <a:rPr lang="en-US" baseline="0" dirty="0" smtClean="0">
                <a:latin typeface="Times New Roman"/>
                <a:cs typeface="Times New Roman"/>
              </a:rPr>
              <a:t>¿A </a:t>
            </a:r>
            <a:r>
              <a:rPr lang="en-US" baseline="0" dirty="0" err="1" smtClean="0">
                <a:latin typeface="Times New Roman"/>
                <a:cs typeface="Times New Roman"/>
              </a:rPr>
              <a:t>quién</a:t>
            </a:r>
            <a:r>
              <a:rPr lang="en-US" baseline="0" dirty="0" smtClean="0">
                <a:latin typeface="Times New Roman"/>
                <a:cs typeface="Times New Roman"/>
              </a:rPr>
              <a:t> </a:t>
            </a:r>
            <a:r>
              <a:rPr lang="en-US" baseline="0" dirty="0" err="1" smtClean="0">
                <a:latin typeface="Times New Roman"/>
                <a:cs typeface="Times New Roman"/>
              </a:rPr>
              <a:t>tiene</a:t>
            </a:r>
            <a:r>
              <a:rPr lang="en-US" baseline="0" dirty="0" smtClean="0">
                <a:latin typeface="Times New Roman"/>
                <a:cs typeface="Times New Roman"/>
              </a:rPr>
              <a:t> </a:t>
            </a:r>
            <a:r>
              <a:rPr lang="en-US" baseline="0" dirty="0" err="1" smtClean="0">
                <a:latin typeface="Times New Roman"/>
                <a:cs typeface="Times New Roman"/>
              </a:rPr>
              <a:t>que</a:t>
            </a:r>
            <a:r>
              <a:rPr lang="en-US" baseline="0" dirty="0" smtClean="0">
                <a:latin typeface="Times New Roman"/>
                <a:cs typeface="Times New Roman"/>
              </a:rPr>
              <a:t> </a:t>
            </a:r>
            <a:r>
              <a:rPr lang="en-US" baseline="0" dirty="0" err="1" smtClean="0">
                <a:latin typeface="Times New Roman"/>
                <a:cs typeface="Times New Roman"/>
              </a:rPr>
              <a:t>ayudar</a:t>
            </a:r>
            <a:r>
              <a:rPr lang="en-US" baseline="0" dirty="0" smtClean="0">
                <a:latin typeface="Times New Roman"/>
                <a:cs typeface="Times New Roman"/>
              </a:rPr>
              <a:t> Juanita? / </a:t>
            </a:r>
            <a:r>
              <a:rPr lang="en-US" sz="1200" dirty="0" smtClean="0">
                <a:latin typeface="Times New Roman"/>
                <a:cs typeface="Times New Roman"/>
              </a:rPr>
              <a:t>¿A </a:t>
            </a:r>
            <a:r>
              <a:rPr lang="en-US" sz="1200" dirty="0" err="1" smtClean="0">
                <a:latin typeface="Times New Roman"/>
                <a:cs typeface="Times New Roman"/>
              </a:rPr>
              <a:t>quién</a:t>
            </a:r>
            <a:r>
              <a:rPr lang="en-US" sz="1200" dirty="0" smtClean="0">
                <a:latin typeface="Times New Roman"/>
                <a:cs typeface="Times New Roman"/>
              </a:rPr>
              <a:t> </a:t>
            </a:r>
            <a:r>
              <a:rPr lang="en-US" sz="1200" dirty="0" err="1" smtClean="0">
                <a:latin typeface="Times New Roman"/>
                <a:cs typeface="Times New Roman"/>
              </a:rPr>
              <a:t>tiene</a:t>
            </a:r>
            <a:r>
              <a:rPr lang="en-US" sz="1200" dirty="0" smtClean="0">
                <a:latin typeface="Times New Roman"/>
                <a:cs typeface="Times New Roman"/>
              </a:rPr>
              <a:t> </a:t>
            </a:r>
            <a:r>
              <a:rPr lang="en-US" sz="1200" dirty="0" err="1" smtClean="0">
                <a:latin typeface="Times New Roman"/>
                <a:cs typeface="Times New Roman"/>
              </a:rPr>
              <a:t>que</a:t>
            </a:r>
            <a:r>
              <a:rPr lang="en-US" sz="1200" dirty="0" smtClean="0">
                <a:latin typeface="Times New Roman"/>
                <a:cs typeface="Times New Roman"/>
              </a:rPr>
              <a:t> </a:t>
            </a:r>
            <a:r>
              <a:rPr lang="en-US" sz="1200" dirty="0" err="1" smtClean="0">
                <a:latin typeface="Times New Roman"/>
                <a:cs typeface="Times New Roman"/>
              </a:rPr>
              <a:t>pasear</a:t>
            </a:r>
            <a:r>
              <a:rPr lang="en-US" sz="1200" dirty="0" smtClean="0">
                <a:latin typeface="Times New Roman"/>
                <a:cs typeface="Times New Roman"/>
              </a:rPr>
              <a:t>?/ ¿</a:t>
            </a:r>
            <a:r>
              <a:rPr lang="en-US" sz="1200" dirty="0" err="1" smtClean="0">
                <a:latin typeface="Times New Roman"/>
                <a:cs typeface="Times New Roman"/>
              </a:rPr>
              <a:t>Qué</a:t>
            </a:r>
            <a:r>
              <a:rPr lang="en-US" sz="1200" dirty="0" smtClean="0">
                <a:latin typeface="Times New Roman"/>
                <a:cs typeface="Times New Roman"/>
              </a:rPr>
              <a:t> </a:t>
            </a:r>
            <a:r>
              <a:rPr lang="en-US" sz="1200" dirty="0" err="1" smtClean="0">
                <a:latin typeface="Times New Roman"/>
                <a:cs typeface="Times New Roman"/>
              </a:rPr>
              <a:t>tiene</a:t>
            </a:r>
            <a:r>
              <a:rPr lang="en-US" sz="1200" dirty="0" smtClean="0">
                <a:latin typeface="Times New Roman"/>
                <a:cs typeface="Times New Roman"/>
              </a:rPr>
              <a:t> </a:t>
            </a:r>
            <a:r>
              <a:rPr lang="en-US" sz="1200" dirty="0" err="1" smtClean="0">
                <a:latin typeface="Times New Roman"/>
                <a:cs typeface="Times New Roman"/>
              </a:rPr>
              <a:t>que</a:t>
            </a:r>
            <a:r>
              <a:rPr lang="en-US" sz="1200" dirty="0" smtClean="0">
                <a:latin typeface="Times New Roman"/>
                <a:cs typeface="Times New Roman"/>
              </a:rPr>
              <a:t> </a:t>
            </a:r>
            <a:r>
              <a:rPr lang="en-US" sz="1200" dirty="0" err="1" smtClean="0">
                <a:latin typeface="Times New Roman"/>
                <a:cs typeface="Times New Roman"/>
              </a:rPr>
              <a:t>lavar</a:t>
            </a:r>
            <a:r>
              <a:rPr lang="en-US" sz="1200" dirty="0" smtClean="0">
                <a:latin typeface="Times New Roman"/>
                <a:cs typeface="Times New Roman"/>
              </a:rPr>
              <a:t>?</a:t>
            </a:r>
            <a:r>
              <a:rPr lang="en-US" sz="1200" baseline="0" dirty="0" smtClean="0">
                <a:latin typeface="Times New Roman"/>
                <a:cs typeface="Times New Roman"/>
              </a:rPr>
              <a:t> / </a:t>
            </a:r>
            <a:r>
              <a:rPr lang="en-US" sz="1200" dirty="0" smtClean="0">
                <a:latin typeface="Times New Roman"/>
                <a:cs typeface="Times New Roman"/>
              </a:rPr>
              <a:t>¿</a:t>
            </a:r>
            <a:r>
              <a:rPr lang="en-US" sz="1200" dirty="0" err="1" smtClean="0">
                <a:latin typeface="Times New Roman"/>
                <a:cs typeface="Times New Roman"/>
              </a:rPr>
              <a:t>Qué</a:t>
            </a:r>
            <a:r>
              <a:rPr lang="en-US" sz="1200" dirty="0" smtClean="0">
                <a:latin typeface="Times New Roman"/>
                <a:cs typeface="Times New Roman"/>
              </a:rPr>
              <a:t> </a:t>
            </a:r>
            <a:r>
              <a:rPr lang="en-US" sz="1200" dirty="0" err="1" smtClean="0">
                <a:latin typeface="Times New Roman"/>
                <a:cs typeface="Times New Roman"/>
              </a:rPr>
              <a:t>tiene</a:t>
            </a:r>
            <a:r>
              <a:rPr lang="en-US" sz="1200" dirty="0" smtClean="0">
                <a:latin typeface="Times New Roman"/>
                <a:cs typeface="Times New Roman"/>
              </a:rPr>
              <a:t> </a:t>
            </a:r>
            <a:r>
              <a:rPr lang="en-US" sz="1200" dirty="0" err="1" smtClean="0">
                <a:latin typeface="Times New Roman"/>
                <a:cs typeface="Times New Roman"/>
              </a:rPr>
              <a:t>que</a:t>
            </a:r>
            <a:r>
              <a:rPr lang="en-US" sz="1200" dirty="0" smtClean="0">
                <a:latin typeface="Times New Roman"/>
                <a:cs typeface="Times New Roman"/>
              </a:rPr>
              <a:t> </a:t>
            </a:r>
            <a:r>
              <a:rPr lang="en-US" sz="1200" dirty="0" err="1" smtClean="0">
                <a:latin typeface="Times New Roman"/>
                <a:cs typeface="Times New Roman"/>
              </a:rPr>
              <a:t>limpiar</a:t>
            </a:r>
            <a:r>
              <a:rPr lang="en-US" sz="1200" dirty="0" smtClean="0">
                <a:latin typeface="Times New Roman"/>
                <a:cs typeface="Times New Roman"/>
              </a:rPr>
              <a:t>?</a:t>
            </a:r>
          </a:p>
          <a:p>
            <a:r>
              <a:rPr lang="en-US" sz="1200" dirty="0" smtClean="0">
                <a:latin typeface="Times New Roman"/>
                <a:cs typeface="Times New Roman"/>
              </a:rPr>
              <a:t>These questions will help them to identify</a:t>
            </a:r>
            <a:r>
              <a:rPr lang="en-US" sz="1200" baseline="0" dirty="0" smtClean="0">
                <a:latin typeface="Times New Roman"/>
                <a:cs typeface="Times New Roman"/>
              </a:rPr>
              <a:t> the DO and to learn the use of “personal a”.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34</a:t>
            </a:r>
          </a:p>
          <a:p>
            <a:r>
              <a:rPr lang="en-US" dirty="0" smtClean="0"/>
              <a:t>Suggestion:</a:t>
            </a:r>
            <a:r>
              <a:rPr lang="en-US" baseline="0" dirty="0" smtClean="0"/>
              <a:t> Make emphasis on the placement of DO pronouns in Spanish.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a:t>
            </a:r>
            <a:r>
              <a:rPr lang="en-US" baseline="0" dirty="0" smtClean="0"/>
              <a:t> 38</a:t>
            </a:r>
          </a:p>
          <a:p>
            <a:r>
              <a:rPr lang="en-US" dirty="0" smtClean="0"/>
              <a:t>Suggestion: Use this as a warm-up activity before watching the video. Most of the students will not know what an</a:t>
            </a:r>
            <a:r>
              <a:rPr lang="en-US" baseline="0" dirty="0" smtClean="0"/>
              <a:t> “</a:t>
            </a:r>
            <a:r>
              <a:rPr lang="en-US" baseline="0" dirty="0" err="1" smtClean="0"/>
              <a:t>anuncio</a:t>
            </a:r>
            <a:r>
              <a:rPr lang="en-US" baseline="0" dirty="0" smtClean="0"/>
              <a:t> </a:t>
            </a:r>
            <a:r>
              <a:rPr lang="en-US" baseline="0" dirty="0" err="1" smtClean="0"/>
              <a:t>informativo</a:t>
            </a:r>
            <a:r>
              <a:rPr lang="en-US" baseline="0" dirty="0" smtClean="0"/>
              <a:t> “ is. Have some examples ready to show</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38</a:t>
            </a:r>
          </a:p>
          <a:p>
            <a:r>
              <a:rPr lang="en-US" dirty="0" smtClean="0"/>
              <a:t>Suggestions:</a:t>
            </a:r>
            <a:r>
              <a:rPr lang="en-US" baseline="0" dirty="0" smtClean="0"/>
              <a:t> Ask students to complete this activity before watching the video. This activity has two purposes: 1) To help students to familiarize with the film’s vocabulary in order to improve their listening comprehension (the video includes lots of technical words). 2) It will help students to learn to use cognates as a strategy to improve their reading/listening comprehension. Allow time for the students to guess the English equivalent words before showing them the translation. Clarify that not all the words on this list are cognates. Ask students to identify the words that are not cognates.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38</a:t>
            </a:r>
          </a:p>
          <a:p>
            <a:r>
              <a:rPr lang="en-US" dirty="0" smtClean="0"/>
              <a:t>Suggestions: Choose</a:t>
            </a:r>
            <a:r>
              <a:rPr lang="en-US" baseline="0" dirty="0" smtClean="0"/>
              <a:t> a debate leader for each team and ask them to report on the results/conclusions of their group.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Suggestions: Allow time during the review sessions for students</a:t>
            </a:r>
            <a:r>
              <a:rPr lang="en-US" baseline="0" dirty="0" smtClean="0"/>
              <a:t> to practice their communicative skills. Along with each grammar review section, there are some suggested questions to be used for oral practice.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14</a:t>
            </a:r>
          </a:p>
          <a:p>
            <a:r>
              <a:rPr lang="en-US" dirty="0" smtClean="0"/>
              <a:t>Suggestion: Give students</a:t>
            </a:r>
            <a:r>
              <a:rPr lang="en-US" baseline="0" dirty="0" smtClean="0"/>
              <a:t> the opportunity to practice the usage of these expressions orally by asking them questions individually. It is important to clarify that the expression “ser un </a:t>
            </a:r>
            <a:r>
              <a:rPr lang="en-US" baseline="0" dirty="0" err="1" smtClean="0"/>
              <a:t>pesado</a:t>
            </a:r>
            <a:r>
              <a:rPr lang="en-US" baseline="0" dirty="0" smtClean="0"/>
              <a:t>” not only means “boring” but also “annoying”. Calling someone “</a:t>
            </a:r>
            <a:r>
              <a:rPr lang="en-US" baseline="0" dirty="0" err="1" smtClean="0"/>
              <a:t>pesado</a:t>
            </a:r>
            <a:r>
              <a:rPr lang="en-US" baseline="0" dirty="0" smtClean="0"/>
              <a:t>” may be rude in some regions. This is also a good expression to refresh the ser/</a:t>
            </a:r>
            <a:r>
              <a:rPr lang="en-US" baseline="0" dirty="0" err="1" smtClean="0"/>
              <a:t>estar</a:t>
            </a:r>
            <a:r>
              <a:rPr lang="en-US" baseline="0" dirty="0" smtClean="0"/>
              <a:t> contrast (ser </a:t>
            </a:r>
            <a:r>
              <a:rPr lang="en-US" baseline="0" dirty="0" err="1" smtClean="0"/>
              <a:t>pesado</a:t>
            </a:r>
            <a:r>
              <a:rPr lang="en-US" baseline="0" dirty="0" smtClean="0"/>
              <a:t> vs. </a:t>
            </a:r>
            <a:r>
              <a:rPr lang="en-US" baseline="0" dirty="0" err="1" smtClean="0"/>
              <a:t>estar</a:t>
            </a:r>
            <a:r>
              <a:rPr lang="en-US" baseline="0" dirty="0" smtClean="0"/>
              <a:t> </a:t>
            </a:r>
            <a:r>
              <a:rPr lang="en-US" baseline="0" dirty="0" err="1" smtClean="0"/>
              <a:t>pesado</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on the oral practice activity: Although</a:t>
            </a:r>
            <a:r>
              <a:rPr lang="en-US" baseline="0" dirty="0" smtClean="0"/>
              <a:t> the focus of this section is </a:t>
            </a:r>
            <a:r>
              <a:rPr lang="en-US" i="1" baseline="0" dirty="0" err="1" smtClean="0"/>
              <a:t>qué</a:t>
            </a:r>
            <a:r>
              <a:rPr lang="en-US" i="1" baseline="0" dirty="0" smtClean="0"/>
              <a:t>, </a:t>
            </a:r>
            <a:r>
              <a:rPr lang="en-US" i="1" baseline="0" dirty="0" err="1" smtClean="0"/>
              <a:t>cuál</a:t>
            </a:r>
            <a:r>
              <a:rPr lang="en-US" i="1" baseline="0" dirty="0" smtClean="0"/>
              <a:t>, </a:t>
            </a:r>
            <a:r>
              <a:rPr lang="en-US" i="1" baseline="0" dirty="0" err="1" smtClean="0"/>
              <a:t>cuáles</a:t>
            </a:r>
            <a:r>
              <a:rPr lang="en-US" baseline="0" dirty="0" smtClean="0"/>
              <a:t>, the more general communicative goal is to give and obtain information, therefore students do not need to be restricted to ask questions using </a:t>
            </a:r>
            <a:r>
              <a:rPr lang="en-US" baseline="0" dirty="0" err="1" smtClean="0"/>
              <a:t>qué</a:t>
            </a:r>
            <a:r>
              <a:rPr lang="en-US" baseline="0" dirty="0" smtClean="0"/>
              <a:t>/</a:t>
            </a:r>
            <a:r>
              <a:rPr lang="en-US" baseline="0" dirty="0" err="1" smtClean="0"/>
              <a:t>cuál</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17</a:t>
            </a:r>
          </a:p>
          <a:p>
            <a:r>
              <a:rPr lang="en-US" dirty="0" smtClean="0"/>
              <a:t>Suggestion:</a:t>
            </a:r>
            <a:r>
              <a:rPr lang="en-US" baseline="0" dirty="0" smtClean="0"/>
              <a:t> Review the use of the </a:t>
            </a:r>
            <a:r>
              <a:rPr lang="en-US" i="1" baseline="0" dirty="0" smtClean="0"/>
              <a:t>Present Indicative </a:t>
            </a:r>
            <a:r>
              <a:rPr lang="en-US" baseline="0" dirty="0" smtClean="0"/>
              <a:t>tense starting with regular, familiar verbs and then move to stem changing and irregulars. One practice activity that may useful to help students move from isolated sentences to paragraphs is to give them a verb in the infinitive form (written on a piece of paper or on the board) and ask them to use it in a sentence, then add more complexity by asking them to use two, three or more verbs, until they create a storyline.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17</a:t>
            </a:r>
          </a:p>
          <a:p>
            <a:r>
              <a:rPr lang="en-US" dirty="0" smtClean="0"/>
              <a:t>Suggestion: You may ask students to report on the activities that their</a:t>
            </a:r>
            <a:r>
              <a:rPr lang="en-US" baseline="0" dirty="0" smtClean="0"/>
              <a:t> classmates (in their groups) do.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17</a:t>
            </a:r>
          </a:p>
          <a:p>
            <a:r>
              <a:rPr lang="en-US" dirty="0" smtClean="0"/>
              <a:t>Suggestion: Use this as a follow-up to</a:t>
            </a:r>
            <a:r>
              <a:rPr lang="en-US" baseline="0" dirty="0" smtClean="0"/>
              <a:t> activity 3. The purpose of this activity is to reinforce contents by moving students from oral to written practice. It also reinforces verb conjugation using different subjects.</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18</a:t>
            </a:r>
          </a:p>
          <a:p>
            <a:r>
              <a:rPr lang="en-US" dirty="0" smtClean="0"/>
              <a:t>Suggestion: Model the activity by showing a picture of a famous person and provide</a:t>
            </a:r>
            <a:r>
              <a:rPr lang="en-US" baseline="0" dirty="0" smtClean="0"/>
              <a:t> 2-3 sample questions using verbs from the list. This activity may also be used to refresh the use of formal and informal pronouns (</a:t>
            </a:r>
            <a:r>
              <a:rPr lang="en-US" baseline="0" dirty="0" err="1" smtClean="0"/>
              <a:t>tú</a:t>
            </a:r>
            <a:r>
              <a:rPr lang="en-US" baseline="0" dirty="0" smtClean="0"/>
              <a:t>/</a:t>
            </a:r>
            <a:r>
              <a:rPr lang="en-US" baseline="0" dirty="0" err="1" smtClean="0"/>
              <a:t>usted</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23</a:t>
            </a:r>
          </a:p>
          <a:p>
            <a:r>
              <a:rPr lang="en-US" dirty="0" smtClean="0"/>
              <a:t>Suggestion:</a:t>
            </a:r>
            <a:r>
              <a:rPr lang="en-US" baseline="0" dirty="0" smtClean="0"/>
              <a:t> Discuss with students the concept of stereotype and encourage them to provide some examples.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24</a:t>
            </a:r>
          </a:p>
          <a:p>
            <a:r>
              <a:rPr lang="en-US" dirty="0" smtClean="0"/>
              <a:t>Suggestion: As a follow-up to Activity 7,</a:t>
            </a:r>
            <a:r>
              <a:rPr lang="en-US" baseline="0" dirty="0" smtClean="0"/>
              <a:t> a</a:t>
            </a:r>
            <a:r>
              <a:rPr lang="en-US" dirty="0" smtClean="0"/>
              <a:t>sk students to work in small groups to compare their answers and report on their similarities and differences. This activity will help them to practice using</a:t>
            </a:r>
            <a:r>
              <a:rPr lang="en-US" baseline="0" dirty="0" smtClean="0"/>
              <a:t> other pronouns (in addition to “me”).</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Page 29</a:t>
            </a:r>
          </a:p>
          <a:p>
            <a:r>
              <a:rPr lang="en-US" dirty="0" smtClean="0"/>
              <a:t>Suggestion: Discuss</a:t>
            </a:r>
            <a:r>
              <a:rPr lang="en-US" baseline="0" dirty="0" smtClean="0"/>
              <a:t> with your students the different </a:t>
            </a:r>
            <a:r>
              <a:rPr lang="en-US" baseline="0" dirty="0" smtClean="0"/>
              <a:t>used to </a:t>
            </a:r>
            <a:r>
              <a:rPr lang="en-US" baseline="0" dirty="0" smtClean="0"/>
              <a:t>social networks. </a:t>
            </a:r>
            <a:endParaRPr lang="en-US" dirty="0"/>
          </a:p>
        </p:txBody>
      </p:sp>
      <p:sp>
        <p:nvSpPr>
          <p:cNvPr id="4" name="Slide Number Placeholder 3"/>
          <p:cNvSpPr>
            <a:spLocks noGrp="1"/>
          </p:cNvSpPr>
          <p:nvPr>
            <p:ph type="sldNum" sz="quarter" idx="10"/>
          </p:nvPr>
        </p:nvSpPr>
        <p:spPr/>
        <p:txBody>
          <a:bodyPr/>
          <a:lstStyle/>
          <a:p>
            <a:fld id="{2F7AADD1-8720-4C4B-AD08-C508CD613C2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8EF769-9B72-44D8-811C-36EF735605D7}" type="datetimeFigureOut">
              <a:rPr lang="en-US" smtClean="0"/>
              <a:pPr/>
              <a:t>9/9/2013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4B3D7-1244-4BBA-BA1A-74CBFDF9D51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8EF769-9B72-44D8-811C-36EF735605D7}" type="datetimeFigureOut">
              <a:rPr lang="en-US" smtClean="0"/>
              <a:pPr/>
              <a:t>9/9/2013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4B3D7-1244-4BBA-BA1A-74CBFDF9D51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8EF769-9B72-44D8-811C-36EF735605D7}" type="datetimeFigureOut">
              <a:rPr lang="en-US" smtClean="0"/>
              <a:pPr/>
              <a:t>9/9/2013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4B3D7-1244-4BBA-BA1A-74CBFDF9D51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8EF769-9B72-44D8-811C-36EF735605D7}" type="datetimeFigureOut">
              <a:rPr lang="en-US" smtClean="0"/>
              <a:pPr/>
              <a:t>9/9/2013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4B3D7-1244-4BBA-BA1A-74CBFDF9D51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8EF769-9B72-44D8-811C-36EF735605D7}" type="datetimeFigureOut">
              <a:rPr lang="en-US" smtClean="0"/>
              <a:pPr/>
              <a:t>9/9/2013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A4B3D7-1244-4BBA-BA1A-74CBFDF9D51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8EF769-9B72-44D8-811C-36EF735605D7}" type="datetimeFigureOut">
              <a:rPr lang="en-US" smtClean="0"/>
              <a:pPr/>
              <a:t>9/9/2013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4B3D7-1244-4BBA-BA1A-74CBFDF9D51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8EF769-9B72-44D8-811C-36EF735605D7}" type="datetimeFigureOut">
              <a:rPr lang="en-US" smtClean="0"/>
              <a:pPr/>
              <a:t>9/9/2013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A4B3D7-1244-4BBA-BA1A-74CBFDF9D51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8EF769-9B72-44D8-811C-36EF735605D7}" type="datetimeFigureOut">
              <a:rPr lang="en-US" smtClean="0"/>
              <a:pPr/>
              <a:t>9/9/2013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A4B3D7-1244-4BBA-BA1A-74CBFDF9D51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8EF769-9B72-44D8-811C-36EF735605D7}" type="datetimeFigureOut">
              <a:rPr lang="en-US" smtClean="0"/>
              <a:pPr/>
              <a:t>9/9/2013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A4B3D7-1244-4BBA-BA1A-74CBFDF9D51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8EF769-9B72-44D8-811C-36EF735605D7}" type="datetimeFigureOut">
              <a:rPr lang="en-US" smtClean="0"/>
              <a:pPr/>
              <a:t>9/9/2013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4B3D7-1244-4BBA-BA1A-74CBFDF9D51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8EF769-9B72-44D8-811C-36EF735605D7}" type="datetimeFigureOut">
              <a:rPr lang="en-US" smtClean="0"/>
              <a:pPr/>
              <a:t>9/9/2013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A4B3D7-1244-4BBA-BA1A-74CBFDF9D51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DE7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8EF769-9B72-44D8-811C-36EF735605D7}" type="datetimeFigureOut">
              <a:rPr lang="en-US" smtClean="0"/>
              <a:pPr/>
              <a:t>9/9/2013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A4B3D7-1244-4BBA-BA1A-74CBFDF9D51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jpeg"/><Relationship Id="rId5" Type="http://schemas.openxmlformats.org/officeDocument/2006/relationships/image" Target="../media/image6.png"/><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tif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5616" t="15267" r="13228" b="21914"/>
          <a:stretch/>
        </p:blipFill>
        <p:spPr bwMode="auto">
          <a:xfrm>
            <a:off x="838200" y="-18609"/>
            <a:ext cx="8305800" cy="6936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p:nvPr/>
        </p:nvPicPr>
        <p:blipFill>
          <a:blip r:embed="rId4" cstate="print">
            <a:grayscl/>
          </a:blip>
          <a:srcRect l="28148" t="13386" r="31767" b="66648"/>
          <a:stretch>
            <a:fillRect/>
          </a:stretch>
        </p:blipFill>
        <p:spPr bwMode="auto">
          <a:xfrm>
            <a:off x="4724400" y="1066800"/>
            <a:ext cx="4209427" cy="1265208"/>
          </a:xfrm>
          <a:prstGeom prst="rect">
            <a:avLst/>
          </a:prstGeom>
          <a:ln w="190500" cap="sq">
            <a:solidFill>
              <a:schemeClr val="accent4">
                <a:lumMod val="75000"/>
              </a:schemeClr>
            </a:solidFill>
            <a:prstDash val="solid"/>
            <a:miter lim="800000"/>
          </a:ln>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Rectangle 4"/>
          <p:cNvSpPr/>
          <p:nvPr/>
        </p:nvSpPr>
        <p:spPr>
          <a:xfrm>
            <a:off x="0" y="-34636"/>
            <a:ext cx="838200" cy="6858000"/>
          </a:xfrm>
          <a:prstGeom prst="rect">
            <a:avLst/>
          </a:prstGeom>
          <a:blipFill>
            <a:blip r:embed="rId5"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6096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a:xfrm>
            <a:off x="5257800" y="0"/>
            <a:ext cx="3886200" cy="6858000"/>
          </a:xfrm>
        </p:spPr>
        <p:txBody>
          <a:bodyPr>
            <a:normAutofit/>
          </a:bodyPr>
          <a:lstStyle/>
          <a:p>
            <a:pPr>
              <a:buNone/>
            </a:pPr>
            <a:r>
              <a:rPr lang="en-US" sz="2000" b="1" dirty="0" err="1" smtClean="0"/>
              <a:t>Actividad</a:t>
            </a:r>
            <a:r>
              <a:rPr lang="en-US" sz="2000" b="1" dirty="0" smtClean="0"/>
              <a:t> 9</a:t>
            </a:r>
          </a:p>
          <a:p>
            <a:pPr marL="0" indent="0">
              <a:buNone/>
            </a:pPr>
            <a:r>
              <a:rPr lang="en-US" sz="2000" dirty="0" smtClean="0">
                <a:latin typeface="Times New Roman"/>
                <a:cs typeface="Times New Roman"/>
              </a:rPr>
              <a:t>En </a:t>
            </a:r>
            <a:r>
              <a:rPr lang="en-US" sz="2000" dirty="0" err="1" smtClean="0">
                <a:latin typeface="Times New Roman"/>
                <a:cs typeface="Times New Roman"/>
              </a:rPr>
              <a:t>grupos</a:t>
            </a:r>
            <a:r>
              <a:rPr lang="en-US" sz="2000" dirty="0" smtClean="0">
                <a:latin typeface="Times New Roman"/>
                <a:cs typeface="Times New Roman"/>
              </a:rPr>
              <a:t> </a:t>
            </a:r>
            <a:r>
              <a:rPr lang="en-US" sz="2000" dirty="0" err="1" smtClean="0">
                <a:latin typeface="Times New Roman"/>
                <a:cs typeface="Times New Roman"/>
              </a:rPr>
              <a:t>pequeños</a:t>
            </a:r>
            <a:r>
              <a:rPr lang="en-US" sz="2000" dirty="0" smtClean="0">
                <a:latin typeface="Times New Roman"/>
                <a:cs typeface="Times New Roman"/>
              </a:rPr>
              <a:t> </a:t>
            </a:r>
            <a:r>
              <a:rPr lang="en-US" sz="2000" dirty="0" err="1" smtClean="0">
                <a:latin typeface="Times New Roman"/>
                <a:cs typeface="Times New Roman"/>
              </a:rPr>
              <a:t>comenten</a:t>
            </a:r>
            <a:r>
              <a:rPr lang="en-US" sz="2000" dirty="0" smtClean="0">
                <a:latin typeface="Times New Roman"/>
                <a:cs typeface="Times New Roman"/>
              </a:rPr>
              <a:t> con </a:t>
            </a:r>
            <a:r>
              <a:rPr lang="en-US" sz="2000" dirty="0" err="1" smtClean="0">
                <a:latin typeface="Times New Roman"/>
                <a:cs typeface="Times New Roman"/>
              </a:rPr>
              <a:t>sus</a:t>
            </a:r>
            <a:r>
              <a:rPr lang="en-US" sz="2000" dirty="0" smtClean="0">
                <a:latin typeface="Times New Roman"/>
                <a:cs typeface="Times New Roman"/>
              </a:rPr>
              <a:t> </a:t>
            </a:r>
            <a:r>
              <a:rPr lang="en-US" sz="2000" dirty="0" err="1" smtClean="0">
                <a:latin typeface="Times New Roman"/>
                <a:cs typeface="Times New Roman"/>
              </a:rPr>
              <a:t>compañeros</a:t>
            </a:r>
            <a:r>
              <a:rPr lang="en-US" sz="2000" dirty="0" smtClean="0">
                <a:latin typeface="Times New Roman"/>
                <a:cs typeface="Times New Roman"/>
              </a:rPr>
              <a:t> </a:t>
            </a:r>
            <a:r>
              <a:rPr lang="en-US" sz="2000" dirty="0" err="1" smtClean="0">
                <a:latin typeface="Times New Roman"/>
                <a:cs typeface="Times New Roman"/>
              </a:rPr>
              <a:t>sobre</a:t>
            </a:r>
            <a:r>
              <a:rPr lang="en-US" sz="2000" dirty="0" smtClean="0">
                <a:latin typeface="Times New Roman"/>
                <a:cs typeface="Times New Roman"/>
              </a:rPr>
              <a:t> los planes </a:t>
            </a:r>
            <a:r>
              <a:rPr lang="en-US" sz="2000" dirty="0" err="1" smtClean="0">
                <a:latin typeface="Times New Roman"/>
                <a:cs typeface="Times New Roman"/>
              </a:rPr>
              <a:t>para</a:t>
            </a:r>
            <a:r>
              <a:rPr lang="en-US" sz="2000" dirty="0" smtClean="0">
                <a:latin typeface="Times New Roman"/>
                <a:cs typeface="Times New Roman"/>
              </a:rPr>
              <a:t> el fin de semana. ¿</a:t>
            </a:r>
            <a:r>
              <a:rPr lang="en-US" sz="2000" i="1" dirty="0" err="1" smtClean="0">
                <a:latin typeface="Times New Roman"/>
                <a:cs typeface="Times New Roman"/>
              </a:rPr>
              <a:t>Cuál</a:t>
            </a:r>
            <a:r>
              <a:rPr lang="en-US" sz="2000" i="1" dirty="0" smtClean="0">
                <a:latin typeface="Times New Roman"/>
                <a:cs typeface="Times New Roman"/>
              </a:rPr>
              <a:t>/ </a:t>
            </a:r>
            <a:r>
              <a:rPr lang="en-US" sz="2000" i="1" dirty="0" err="1" smtClean="0">
                <a:latin typeface="Times New Roman"/>
                <a:cs typeface="Times New Roman"/>
              </a:rPr>
              <a:t>cuáles</a:t>
            </a:r>
            <a:r>
              <a:rPr lang="en-US" sz="2000" dirty="0" smtClean="0">
                <a:latin typeface="Times New Roman"/>
                <a:cs typeface="Times New Roman"/>
              </a:rPr>
              <a:t> de </a:t>
            </a:r>
            <a:r>
              <a:rPr lang="en-US" sz="2000" dirty="0" err="1" smtClean="0">
                <a:latin typeface="Times New Roman"/>
                <a:cs typeface="Times New Roman"/>
              </a:rPr>
              <a:t>las</a:t>
            </a:r>
            <a:r>
              <a:rPr lang="en-US" sz="2000" dirty="0" smtClean="0">
                <a:latin typeface="Times New Roman"/>
                <a:cs typeface="Times New Roman"/>
              </a:rPr>
              <a:t> </a:t>
            </a:r>
            <a:r>
              <a:rPr lang="en-US" sz="2000" dirty="0" err="1" smtClean="0">
                <a:latin typeface="Times New Roman"/>
                <a:cs typeface="Times New Roman"/>
              </a:rPr>
              <a:t>actividades</a:t>
            </a:r>
            <a:r>
              <a:rPr lang="en-US" sz="2000" dirty="0" smtClean="0">
                <a:latin typeface="Times New Roman"/>
                <a:cs typeface="Times New Roman"/>
              </a:rPr>
              <a:t> </a:t>
            </a:r>
            <a:r>
              <a:rPr lang="en-US" sz="2000" dirty="0" err="1" smtClean="0">
                <a:latin typeface="Times New Roman"/>
                <a:cs typeface="Times New Roman"/>
              </a:rPr>
              <a:t>que</a:t>
            </a:r>
            <a:r>
              <a:rPr lang="en-US" sz="2000" dirty="0" smtClean="0">
                <a:latin typeface="Times New Roman"/>
                <a:cs typeface="Times New Roman"/>
              </a:rPr>
              <a:t> </a:t>
            </a:r>
            <a:r>
              <a:rPr lang="en-US" sz="2000" dirty="0" err="1" smtClean="0">
                <a:latin typeface="Times New Roman"/>
                <a:cs typeface="Times New Roman"/>
              </a:rPr>
              <a:t>aparecen</a:t>
            </a:r>
            <a:r>
              <a:rPr lang="en-US" sz="2000" dirty="0" smtClean="0">
                <a:latin typeface="Times New Roman"/>
                <a:cs typeface="Times New Roman"/>
              </a:rPr>
              <a:t> en la </a:t>
            </a:r>
            <a:r>
              <a:rPr lang="en-US" sz="2000" dirty="0" err="1" smtClean="0">
                <a:latin typeface="Times New Roman"/>
                <a:cs typeface="Times New Roman"/>
              </a:rPr>
              <a:t>lista</a:t>
            </a:r>
            <a:r>
              <a:rPr lang="en-US" sz="2000" dirty="0" smtClean="0">
                <a:latin typeface="Times New Roman"/>
                <a:cs typeface="Times New Roman"/>
              </a:rPr>
              <a:t> de al </a:t>
            </a:r>
            <a:r>
              <a:rPr lang="en-US" sz="2000" dirty="0" err="1" smtClean="0">
                <a:latin typeface="Times New Roman"/>
                <a:cs typeface="Times New Roman"/>
              </a:rPr>
              <a:t>lado</a:t>
            </a:r>
            <a:r>
              <a:rPr lang="en-US" sz="2000" dirty="0" smtClean="0">
                <a:latin typeface="Times New Roman"/>
                <a:cs typeface="Times New Roman"/>
              </a:rPr>
              <a:t> van a </a:t>
            </a:r>
            <a:r>
              <a:rPr lang="en-US" sz="2000" dirty="0" err="1" smtClean="0">
                <a:latin typeface="Times New Roman"/>
                <a:cs typeface="Times New Roman"/>
              </a:rPr>
              <a:t>hacer</a:t>
            </a:r>
            <a:r>
              <a:rPr lang="en-US" sz="2000" dirty="0" smtClean="0">
                <a:latin typeface="Times New Roman"/>
                <a:cs typeface="Times New Roman"/>
              </a:rPr>
              <a:t>?</a:t>
            </a:r>
          </a:p>
          <a:p>
            <a:pPr marL="0" indent="0">
              <a:buNone/>
            </a:pPr>
            <a:endParaRPr lang="en-US" sz="2000" dirty="0" smtClean="0">
              <a:latin typeface="Times New Roman"/>
              <a:cs typeface="Times New Roman"/>
            </a:endParaRPr>
          </a:p>
          <a:p>
            <a:pPr marL="0" indent="0">
              <a:buNone/>
            </a:pPr>
            <a:r>
              <a:rPr lang="en-US" sz="2000" dirty="0" err="1" smtClean="0"/>
              <a:t>Recuerda</a:t>
            </a:r>
            <a:r>
              <a:rPr lang="en-US" sz="2000" dirty="0" smtClean="0"/>
              <a:t> </a:t>
            </a:r>
            <a:r>
              <a:rPr lang="en-US" sz="2000" dirty="0" err="1" smtClean="0"/>
              <a:t>que</a:t>
            </a:r>
            <a:r>
              <a:rPr lang="en-US" sz="2000" dirty="0" smtClean="0"/>
              <a:t> </a:t>
            </a:r>
            <a:r>
              <a:rPr lang="en-US" sz="2000" dirty="0" err="1" smtClean="0"/>
              <a:t>para</a:t>
            </a:r>
            <a:r>
              <a:rPr lang="en-US" sz="2000" dirty="0" smtClean="0"/>
              <a:t> </a:t>
            </a:r>
            <a:r>
              <a:rPr lang="en-US" sz="2000" dirty="0" err="1" smtClean="0"/>
              <a:t>hablar</a:t>
            </a:r>
            <a:r>
              <a:rPr lang="en-US" sz="2000" dirty="0" smtClean="0"/>
              <a:t> de planes en el </a:t>
            </a:r>
            <a:r>
              <a:rPr lang="en-US" sz="2000" i="1" dirty="0" err="1" smtClean="0"/>
              <a:t>futuro</a:t>
            </a:r>
            <a:r>
              <a:rPr lang="en-US" sz="2000" dirty="0" smtClean="0"/>
              <a:t> </a:t>
            </a:r>
            <a:r>
              <a:rPr lang="en-US" sz="2000" dirty="0" err="1" smtClean="0"/>
              <a:t>pueder</a:t>
            </a:r>
            <a:r>
              <a:rPr lang="en-US" sz="2000" dirty="0" smtClean="0"/>
              <a:t> </a:t>
            </a:r>
            <a:r>
              <a:rPr lang="en-US" sz="2000" dirty="0" err="1" smtClean="0"/>
              <a:t>usar</a:t>
            </a:r>
            <a:r>
              <a:rPr lang="en-US" sz="2000" dirty="0" smtClean="0"/>
              <a:t> el </a:t>
            </a:r>
            <a:r>
              <a:rPr lang="en-US" sz="2000" dirty="0" err="1" smtClean="0"/>
              <a:t>verbo</a:t>
            </a:r>
            <a:r>
              <a:rPr lang="en-US" sz="2000" dirty="0" smtClean="0"/>
              <a:t> </a:t>
            </a:r>
            <a:r>
              <a:rPr lang="en-US" sz="2000" b="1" dirty="0" smtClean="0"/>
              <a:t>IR + </a:t>
            </a:r>
            <a:r>
              <a:rPr lang="en-US" sz="2000" b="1" dirty="0" err="1" smtClean="0"/>
              <a:t>verbo</a:t>
            </a:r>
            <a:r>
              <a:rPr lang="en-US" sz="2000" b="1" dirty="0" smtClean="0"/>
              <a:t> en </a:t>
            </a:r>
            <a:r>
              <a:rPr lang="en-US" sz="2000" b="1" dirty="0" err="1" smtClean="0"/>
              <a:t>infinitivo</a:t>
            </a:r>
            <a:r>
              <a:rPr lang="en-US" sz="2000" dirty="0" smtClean="0"/>
              <a:t>.</a:t>
            </a:r>
          </a:p>
          <a:p>
            <a:pPr marL="0" indent="0">
              <a:buNone/>
            </a:pPr>
            <a:endParaRPr lang="en-US" sz="2000" dirty="0" smtClean="0"/>
          </a:p>
          <a:p>
            <a:pPr marL="0" indent="0">
              <a:buNone/>
            </a:pPr>
            <a:r>
              <a:rPr lang="en-US" sz="2000" dirty="0" err="1" smtClean="0"/>
              <a:t>Ejemplos</a:t>
            </a:r>
            <a:r>
              <a:rPr lang="en-US" sz="2000" dirty="0" smtClean="0"/>
              <a:t>:</a:t>
            </a:r>
          </a:p>
          <a:p>
            <a:pPr marL="0" indent="0">
              <a:buNone/>
            </a:pPr>
            <a:r>
              <a:rPr lang="en-US" sz="2000" dirty="0" smtClean="0"/>
              <a:t>-Este fin semana </a:t>
            </a:r>
            <a:r>
              <a:rPr lang="en-US" sz="2000" b="1" dirty="0" err="1" smtClean="0"/>
              <a:t>voy</a:t>
            </a:r>
            <a:r>
              <a:rPr lang="en-US" sz="2000" b="1" dirty="0" smtClean="0"/>
              <a:t> a </a:t>
            </a:r>
            <a:r>
              <a:rPr lang="en-US" sz="2000" b="1" dirty="0" err="1" smtClean="0"/>
              <a:t>pasar</a:t>
            </a:r>
            <a:r>
              <a:rPr lang="en-US" sz="2000" b="1" dirty="0" smtClean="0"/>
              <a:t> </a:t>
            </a:r>
            <a:r>
              <a:rPr lang="en-US" sz="2000" dirty="0" err="1" smtClean="0"/>
              <a:t>tiempo</a:t>
            </a:r>
            <a:r>
              <a:rPr lang="en-US" sz="2000" dirty="0" smtClean="0"/>
              <a:t> con mi </a:t>
            </a:r>
            <a:r>
              <a:rPr lang="en-US" sz="2000" dirty="0" err="1" smtClean="0"/>
              <a:t>novio</a:t>
            </a:r>
            <a:r>
              <a:rPr lang="en-US" sz="2000" dirty="0" smtClean="0"/>
              <a:t>(a). </a:t>
            </a:r>
          </a:p>
          <a:p>
            <a:pPr marL="0" indent="0">
              <a:buNone/>
            </a:pPr>
            <a:r>
              <a:rPr lang="en-US" sz="2000" dirty="0" smtClean="0"/>
              <a:t>-</a:t>
            </a:r>
            <a:r>
              <a:rPr lang="en-US" sz="2000" dirty="0" err="1" smtClean="0"/>
              <a:t>Mis</a:t>
            </a:r>
            <a:r>
              <a:rPr lang="en-US" sz="2000" dirty="0" smtClean="0"/>
              <a:t> amigos y </a:t>
            </a:r>
            <a:r>
              <a:rPr lang="en-US" sz="2000" dirty="0" err="1" smtClean="0"/>
              <a:t>yo</a:t>
            </a:r>
            <a:r>
              <a:rPr lang="en-US" sz="2000" dirty="0" smtClean="0"/>
              <a:t> </a:t>
            </a:r>
            <a:r>
              <a:rPr lang="en-US" sz="2000" b="1" dirty="0" err="1" smtClean="0"/>
              <a:t>vamos</a:t>
            </a:r>
            <a:r>
              <a:rPr lang="en-US" sz="2000" b="1" dirty="0" smtClean="0"/>
              <a:t> a </a:t>
            </a:r>
            <a:r>
              <a:rPr lang="en-US" sz="2000" b="1" dirty="0" err="1" smtClean="0"/>
              <a:t>ir</a:t>
            </a:r>
            <a:r>
              <a:rPr lang="en-US" sz="2000" dirty="0" smtClean="0"/>
              <a:t> a un </a:t>
            </a:r>
            <a:r>
              <a:rPr lang="en-US" sz="2000" dirty="0" err="1" smtClean="0"/>
              <a:t>concierto</a:t>
            </a:r>
            <a:r>
              <a:rPr lang="en-US" sz="2000" dirty="0" smtClean="0"/>
              <a:t> de </a:t>
            </a:r>
            <a:r>
              <a:rPr lang="en-US" sz="2000" dirty="0" err="1" smtClean="0"/>
              <a:t>música</a:t>
            </a:r>
            <a:r>
              <a:rPr lang="en-US" sz="2000" dirty="0" smtClean="0"/>
              <a:t> salsa. </a:t>
            </a:r>
          </a:p>
          <a:p>
            <a:pPr marL="0" indent="0">
              <a:buNone/>
            </a:pPr>
            <a:r>
              <a:rPr lang="en-US" sz="2000" dirty="0" smtClean="0"/>
              <a:t>-</a:t>
            </a:r>
            <a:r>
              <a:rPr lang="en-US" sz="2000" dirty="0" err="1" smtClean="0"/>
              <a:t>Mis</a:t>
            </a:r>
            <a:r>
              <a:rPr lang="en-US" sz="2000" dirty="0" smtClean="0"/>
              <a:t> padres </a:t>
            </a:r>
            <a:r>
              <a:rPr lang="en-US" sz="2000" b="1" dirty="0" smtClean="0"/>
              <a:t>van a </a:t>
            </a:r>
            <a:r>
              <a:rPr lang="en-US" sz="2000" b="1" dirty="0" err="1" smtClean="0"/>
              <a:t>comprar</a:t>
            </a:r>
            <a:r>
              <a:rPr lang="en-US" sz="2000" b="1" dirty="0" smtClean="0"/>
              <a:t> </a:t>
            </a:r>
            <a:r>
              <a:rPr lang="en-US" sz="2000" dirty="0" err="1" smtClean="0"/>
              <a:t>entradas</a:t>
            </a:r>
            <a:r>
              <a:rPr lang="en-US" sz="2000" dirty="0" smtClean="0"/>
              <a:t> </a:t>
            </a:r>
            <a:r>
              <a:rPr lang="en-US" sz="2000" dirty="0" err="1" smtClean="0"/>
              <a:t>para</a:t>
            </a:r>
            <a:r>
              <a:rPr lang="en-US" sz="2000" dirty="0" smtClean="0"/>
              <a:t> </a:t>
            </a:r>
            <a:r>
              <a:rPr lang="en-US" sz="2000" dirty="0" err="1" smtClean="0"/>
              <a:t>ver</a:t>
            </a:r>
            <a:r>
              <a:rPr lang="en-US" sz="2000" dirty="0" smtClean="0"/>
              <a:t> un </a:t>
            </a:r>
            <a:r>
              <a:rPr lang="en-US" sz="2000" dirty="0" err="1" smtClean="0"/>
              <a:t>partido</a:t>
            </a:r>
            <a:r>
              <a:rPr lang="en-US" sz="2000" dirty="0" smtClean="0"/>
              <a:t> de </a:t>
            </a:r>
            <a:r>
              <a:rPr lang="en-US" sz="2000" dirty="0" err="1" smtClean="0"/>
              <a:t>fútbol</a:t>
            </a:r>
            <a:endParaRPr lang="en-US" sz="2000" dirty="0"/>
          </a:p>
        </p:txBody>
      </p:sp>
      <p:pic>
        <p:nvPicPr>
          <p:cNvPr id="2050" name="Picture 2"/>
          <p:cNvPicPr>
            <a:picLocks noGrp="1" noChangeAspect="1" noChangeArrowheads="1"/>
          </p:cNvPicPr>
          <p:nvPr>
            <p:ph sz="half" idx="1"/>
          </p:nvPr>
        </p:nvPicPr>
        <p:blipFill>
          <a:blip r:embed="rId4" cstate="print"/>
          <a:srcRect l="27751" t="22473" r="18195" b="21415"/>
          <a:stretch>
            <a:fillRect/>
          </a:stretch>
        </p:blipFill>
        <p:spPr bwMode="auto">
          <a:xfrm>
            <a:off x="685800" y="0"/>
            <a:ext cx="4419600" cy="6858000"/>
          </a:xfrm>
          <a:prstGeom prst="rect">
            <a:avLst/>
          </a:prstGeom>
          <a:ln w="2222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diamond(in)">
                                      <p:cBhvr>
                                        <p:cTn id="7" dur="2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blinds(horizontal)">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 calcmode="lin" valueType="num">
                                      <p:cBhvr additive="base">
                                        <p:cTn id="20"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 calcmode="lin" valueType="num">
                                      <p:cBhvr additive="base">
                                        <p:cTn id="26" dur="500" fill="hold"/>
                                        <p:tgtEl>
                                          <p:spTgt spid="9">
                                            <p:txEl>
                                              <p:pRg st="5" end="5"/>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 calcmode="lin" valueType="num">
                                      <p:cBhvr additive="base">
                                        <p:cTn id="32"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9">
                                            <p:txEl>
                                              <p:pRg st="7" end="7"/>
                                            </p:txEl>
                                          </p:spTgt>
                                        </p:tgtEl>
                                        <p:attrNameLst>
                                          <p:attrName>style.visibility</p:attrName>
                                        </p:attrNameLst>
                                      </p:cBhvr>
                                      <p:to>
                                        <p:strVal val="visible"/>
                                      </p:to>
                                    </p:set>
                                    <p:anim calcmode="lin" valueType="num">
                                      <p:cBhvr additive="base">
                                        <p:cTn id="38" dur="500" fill="hold"/>
                                        <p:tgtEl>
                                          <p:spTgt spid="9">
                                            <p:txEl>
                                              <p:pRg st="7" end="7"/>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nodeType="clickEffect">
                                  <p:stCondLst>
                                    <p:cond delay="0"/>
                                  </p:stCondLst>
                                  <p:childTnLst>
                                    <p:set>
                                      <p:cBhvr>
                                        <p:cTn id="43" dur="1" fill="hold">
                                          <p:stCondLst>
                                            <p:cond delay="0"/>
                                          </p:stCondLst>
                                        </p:cTn>
                                        <p:tgtEl>
                                          <p:spTgt spid="9">
                                            <p:txEl>
                                              <p:pRg st="8" end="8"/>
                                            </p:txEl>
                                          </p:spTgt>
                                        </p:tgtEl>
                                        <p:attrNameLst>
                                          <p:attrName>style.visibility</p:attrName>
                                        </p:attrNameLst>
                                      </p:cBhvr>
                                      <p:to>
                                        <p:strVal val="visible"/>
                                      </p:to>
                                    </p:set>
                                    <p:animEffect transition="in" filter="diamond(in)">
                                      <p:cBhvr>
                                        <p:cTn id="44" dur="20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304800"/>
            <a:ext cx="4038600" cy="5821363"/>
          </a:xfrm>
        </p:spPr>
        <p:txBody>
          <a:bodyPr>
            <a:normAutofit/>
          </a:bodyPr>
          <a:lstStyle/>
          <a:p>
            <a:pPr marL="457200" indent="-457200">
              <a:buNone/>
            </a:pPr>
            <a:r>
              <a:rPr lang="en-US" sz="2000" b="1" dirty="0" err="1" smtClean="0">
                <a:latin typeface="Times New Roman"/>
                <a:cs typeface="Times New Roman"/>
              </a:rPr>
              <a:t>Actividad</a:t>
            </a:r>
            <a:r>
              <a:rPr lang="en-US" sz="2000" b="1" dirty="0" smtClean="0">
                <a:latin typeface="Times New Roman"/>
                <a:cs typeface="Times New Roman"/>
              </a:rPr>
              <a:t> 10</a:t>
            </a:r>
          </a:p>
          <a:p>
            <a:pPr marL="457200" indent="-457200">
              <a:buNone/>
            </a:pPr>
            <a:r>
              <a:rPr lang="en-US" sz="2000" i="1" dirty="0" smtClean="0">
                <a:latin typeface="Times New Roman"/>
                <a:cs typeface="Times New Roman"/>
              </a:rPr>
              <a:t>El </a:t>
            </a:r>
            <a:r>
              <a:rPr lang="en-US" sz="2000" i="1" dirty="0" err="1" smtClean="0">
                <a:latin typeface="Times New Roman"/>
                <a:cs typeface="Times New Roman"/>
              </a:rPr>
              <a:t>mejor</a:t>
            </a:r>
            <a:r>
              <a:rPr lang="en-US" sz="2000" i="1" dirty="0" smtClean="0">
                <a:latin typeface="Times New Roman"/>
                <a:cs typeface="Times New Roman"/>
              </a:rPr>
              <a:t> plan de fin de semana</a:t>
            </a:r>
          </a:p>
          <a:p>
            <a:pPr marL="0" indent="0">
              <a:buNone/>
            </a:pPr>
            <a:r>
              <a:rPr lang="en-US" sz="2000" dirty="0" smtClean="0">
                <a:latin typeface="Times New Roman"/>
                <a:cs typeface="Times New Roman"/>
              </a:rPr>
              <a:t>En </a:t>
            </a:r>
            <a:r>
              <a:rPr lang="en-US" sz="2000" dirty="0" err="1" smtClean="0">
                <a:latin typeface="Times New Roman"/>
                <a:cs typeface="Times New Roman"/>
              </a:rPr>
              <a:t>parejas</a:t>
            </a:r>
            <a:r>
              <a:rPr lang="en-US" sz="2000" dirty="0" smtClean="0">
                <a:latin typeface="Times New Roman"/>
                <a:cs typeface="Times New Roman"/>
              </a:rPr>
              <a:t> </a:t>
            </a:r>
            <a:r>
              <a:rPr lang="en-US" sz="2000" dirty="0" err="1" smtClean="0">
                <a:latin typeface="Times New Roman"/>
                <a:cs typeface="Times New Roman"/>
              </a:rPr>
              <a:t>hagan</a:t>
            </a:r>
            <a:r>
              <a:rPr lang="en-US" sz="2000" dirty="0" smtClean="0">
                <a:latin typeface="Times New Roman"/>
                <a:cs typeface="Times New Roman"/>
              </a:rPr>
              <a:t> un ranking de </a:t>
            </a:r>
            <a:r>
              <a:rPr lang="en-US" sz="2000" dirty="0" err="1" smtClean="0">
                <a:latin typeface="Times New Roman"/>
                <a:cs typeface="Times New Roman"/>
              </a:rPr>
              <a:t>las</a:t>
            </a:r>
            <a:r>
              <a:rPr lang="en-US" sz="2000" dirty="0" smtClean="0">
                <a:latin typeface="Times New Roman"/>
                <a:cs typeface="Times New Roman"/>
              </a:rPr>
              <a:t> 5 </a:t>
            </a:r>
            <a:r>
              <a:rPr lang="en-US" sz="2000" dirty="0" err="1" smtClean="0">
                <a:latin typeface="Times New Roman"/>
                <a:cs typeface="Times New Roman"/>
              </a:rPr>
              <a:t>mejores</a:t>
            </a:r>
            <a:r>
              <a:rPr lang="en-US" sz="2000" dirty="0" smtClean="0">
                <a:latin typeface="Times New Roman"/>
                <a:cs typeface="Times New Roman"/>
              </a:rPr>
              <a:t> </a:t>
            </a:r>
            <a:r>
              <a:rPr lang="en-US" sz="2000" dirty="0" err="1" smtClean="0">
                <a:latin typeface="Times New Roman"/>
                <a:cs typeface="Times New Roman"/>
              </a:rPr>
              <a:t>actividades</a:t>
            </a:r>
            <a:r>
              <a:rPr lang="en-US" sz="2000" dirty="0" smtClean="0">
                <a:latin typeface="Times New Roman"/>
                <a:cs typeface="Times New Roman"/>
              </a:rPr>
              <a:t> </a:t>
            </a:r>
            <a:r>
              <a:rPr lang="en-US" sz="2000" dirty="0" err="1" smtClean="0">
                <a:latin typeface="Times New Roman"/>
                <a:cs typeface="Times New Roman"/>
              </a:rPr>
              <a:t>para</a:t>
            </a:r>
            <a:r>
              <a:rPr lang="en-US" sz="2000" dirty="0" smtClean="0">
                <a:latin typeface="Times New Roman"/>
                <a:cs typeface="Times New Roman"/>
              </a:rPr>
              <a:t> </a:t>
            </a:r>
            <a:r>
              <a:rPr lang="en-US" sz="2000" dirty="0" err="1" smtClean="0">
                <a:latin typeface="Times New Roman"/>
                <a:cs typeface="Times New Roman"/>
              </a:rPr>
              <a:t>hacer</a:t>
            </a:r>
            <a:r>
              <a:rPr lang="en-US" sz="2000" dirty="0" smtClean="0">
                <a:latin typeface="Times New Roman"/>
                <a:cs typeface="Times New Roman"/>
              </a:rPr>
              <a:t> en </a:t>
            </a:r>
            <a:r>
              <a:rPr lang="en-US" sz="2000" dirty="0" err="1" smtClean="0">
                <a:latin typeface="Times New Roman"/>
                <a:cs typeface="Times New Roman"/>
              </a:rPr>
              <a:t>tu</a:t>
            </a:r>
            <a:r>
              <a:rPr lang="en-US" sz="2000" dirty="0" smtClean="0">
                <a:latin typeface="Times New Roman"/>
                <a:cs typeface="Times New Roman"/>
              </a:rPr>
              <a:t> </a:t>
            </a:r>
            <a:r>
              <a:rPr lang="en-US" sz="2000" dirty="0" err="1" smtClean="0">
                <a:latin typeface="Times New Roman"/>
                <a:cs typeface="Times New Roman"/>
              </a:rPr>
              <a:t>universidad</a:t>
            </a:r>
            <a:r>
              <a:rPr lang="en-US" sz="2000" dirty="0" smtClean="0">
                <a:latin typeface="Times New Roman"/>
                <a:cs typeface="Times New Roman"/>
              </a:rPr>
              <a:t> </a:t>
            </a:r>
            <a:r>
              <a:rPr lang="en-US" sz="2000" dirty="0" err="1" smtClean="0">
                <a:latin typeface="Times New Roman"/>
                <a:cs typeface="Times New Roman"/>
              </a:rPr>
              <a:t>durante</a:t>
            </a:r>
            <a:r>
              <a:rPr lang="en-US" sz="2000" dirty="0" smtClean="0">
                <a:latin typeface="Times New Roman"/>
                <a:cs typeface="Times New Roman"/>
              </a:rPr>
              <a:t> el fin de semana. Luego </a:t>
            </a:r>
            <a:r>
              <a:rPr lang="en-US" sz="2000" dirty="0" err="1" smtClean="0">
                <a:latin typeface="Times New Roman"/>
                <a:cs typeface="Times New Roman"/>
              </a:rPr>
              <a:t>compartan</a:t>
            </a:r>
            <a:r>
              <a:rPr lang="en-US" sz="2000" dirty="0" smtClean="0">
                <a:latin typeface="Times New Roman"/>
                <a:cs typeface="Times New Roman"/>
              </a:rPr>
              <a:t> los </a:t>
            </a:r>
            <a:r>
              <a:rPr lang="en-US" sz="2000" dirty="0" err="1" smtClean="0">
                <a:latin typeface="Times New Roman"/>
                <a:cs typeface="Times New Roman"/>
              </a:rPr>
              <a:t>resultados</a:t>
            </a:r>
            <a:r>
              <a:rPr lang="en-US" sz="2000" dirty="0" smtClean="0">
                <a:latin typeface="Times New Roman"/>
                <a:cs typeface="Times New Roman"/>
              </a:rPr>
              <a:t> con la </a:t>
            </a:r>
            <a:r>
              <a:rPr lang="en-US" sz="2000" dirty="0" err="1" smtClean="0">
                <a:latin typeface="Times New Roman"/>
                <a:cs typeface="Times New Roman"/>
              </a:rPr>
              <a:t>clase</a:t>
            </a:r>
            <a:r>
              <a:rPr lang="en-US" sz="2000" dirty="0" smtClean="0">
                <a:latin typeface="Times New Roman"/>
                <a:cs typeface="Times New Roman"/>
              </a:rPr>
              <a:t>.</a:t>
            </a:r>
          </a:p>
          <a:p>
            <a:pPr marL="0" indent="0">
              <a:buNone/>
            </a:pPr>
            <a:r>
              <a:rPr lang="en-US" sz="2000" dirty="0" smtClean="0">
                <a:latin typeface="Times New Roman"/>
                <a:cs typeface="Times New Roman"/>
              </a:rPr>
              <a:t>1. ____________________</a:t>
            </a:r>
          </a:p>
          <a:p>
            <a:pPr marL="0" indent="0">
              <a:buNone/>
            </a:pPr>
            <a:r>
              <a:rPr lang="en-US" sz="2000" dirty="0" smtClean="0">
                <a:latin typeface="Times New Roman"/>
                <a:cs typeface="Times New Roman"/>
              </a:rPr>
              <a:t>2. ____________________</a:t>
            </a:r>
          </a:p>
          <a:p>
            <a:pPr marL="0" indent="0">
              <a:buNone/>
            </a:pPr>
            <a:r>
              <a:rPr lang="en-US" sz="2000" dirty="0" smtClean="0">
                <a:latin typeface="Times New Roman"/>
                <a:cs typeface="Times New Roman"/>
              </a:rPr>
              <a:t>3. ____________________</a:t>
            </a:r>
          </a:p>
          <a:p>
            <a:pPr marL="0" indent="0">
              <a:buNone/>
            </a:pPr>
            <a:r>
              <a:rPr lang="en-US" sz="2000" dirty="0" smtClean="0">
                <a:latin typeface="Times New Roman"/>
                <a:cs typeface="Times New Roman"/>
              </a:rPr>
              <a:t>4. ____________________</a:t>
            </a:r>
          </a:p>
          <a:p>
            <a:pPr marL="0" indent="0">
              <a:buNone/>
            </a:pPr>
            <a:r>
              <a:rPr lang="en-US" sz="2000" dirty="0" smtClean="0">
                <a:latin typeface="Times New Roman"/>
                <a:cs typeface="Times New Roman"/>
              </a:rPr>
              <a:t>5. ____________________</a:t>
            </a:r>
          </a:p>
          <a:p>
            <a:pPr marL="457200" indent="-457200">
              <a:buNone/>
            </a:pPr>
            <a:r>
              <a:rPr lang="en-US" sz="2000" dirty="0" smtClean="0">
                <a:latin typeface="Times New Roman"/>
                <a:cs typeface="Times New Roman"/>
              </a:rPr>
              <a:t>	</a:t>
            </a:r>
          </a:p>
          <a:p>
            <a:pPr marL="0" indent="0">
              <a:buNone/>
            </a:pPr>
            <a:r>
              <a:rPr lang="en-US" sz="2000" dirty="0" smtClean="0">
                <a:latin typeface="Times New Roman"/>
                <a:cs typeface="Times New Roman"/>
              </a:rPr>
              <a:t>Luego de </a:t>
            </a:r>
            <a:r>
              <a:rPr lang="en-US" sz="2000" dirty="0" err="1" smtClean="0">
                <a:latin typeface="Times New Roman"/>
                <a:cs typeface="Times New Roman"/>
              </a:rPr>
              <a:t>escuchar</a:t>
            </a:r>
            <a:r>
              <a:rPr lang="en-US" sz="2000" dirty="0" smtClean="0">
                <a:latin typeface="Times New Roman"/>
                <a:cs typeface="Times New Roman"/>
              </a:rPr>
              <a:t> el </a:t>
            </a:r>
            <a:r>
              <a:rPr lang="en-US" sz="2000" dirty="0" err="1" smtClean="0">
                <a:latin typeface="Times New Roman"/>
                <a:cs typeface="Times New Roman"/>
              </a:rPr>
              <a:t>reporte</a:t>
            </a:r>
            <a:r>
              <a:rPr lang="en-US" sz="2000" dirty="0" smtClean="0">
                <a:latin typeface="Times New Roman"/>
                <a:cs typeface="Times New Roman"/>
              </a:rPr>
              <a:t> de la </a:t>
            </a:r>
            <a:r>
              <a:rPr lang="en-US" sz="2000" dirty="0" err="1" smtClean="0">
                <a:latin typeface="Times New Roman"/>
                <a:cs typeface="Times New Roman"/>
              </a:rPr>
              <a:t>clase</a:t>
            </a:r>
            <a:r>
              <a:rPr lang="en-US" sz="2000" dirty="0" smtClean="0">
                <a:latin typeface="Times New Roman"/>
                <a:cs typeface="Times New Roman"/>
              </a:rPr>
              <a:t>. ¿</a:t>
            </a:r>
            <a:r>
              <a:rPr lang="en-US" sz="2000" dirty="0" err="1" smtClean="0">
                <a:latin typeface="Times New Roman"/>
                <a:cs typeface="Times New Roman"/>
              </a:rPr>
              <a:t>Cuál</a:t>
            </a:r>
            <a:r>
              <a:rPr lang="en-US" sz="2000" dirty="0" smtClean="0">
                <a:latin typeface="Times New Roman"/>
                <a:cs typeface="Times New Roman"/>
              </a:rPr>
              <a:t> </a:t>
            </a:r>
            <a:r>
              <a:rPr lang="en-US" sz="2000" dirty="0" err="1" smtClean="0">
                <a:latin typeface="Times New Roman"/>
                <a:cs typeface="Times New Roman"/>
              </a:rPr>
              <a:t>es</a:t>
            </a:r>
            <a:r>
              <a:rPr lang="en-US" sz="2000" dirty="0" smtClean="0">
                <a:latin typeface="Times New Roman"/>
                <a:cs typeface="Times New Roman"/>
              </a:rPr>
              <a:t> el </a:t>
            </a:r>
            <a:r>
              <a:rPr lang="en-US" sz="2000" dirty="0" err="1" smtClean="0">
                <a:latin typeface="Times New Roman"/>
                <a:cs typeface="Times New Roman"/>
              </a:rPr>
              <a:t>mejor</a:t>
            </a:r>
            <a:r>
              <a:rPr lang="en-US" sz="2000" dirty="0" smtClean="0">
                <a:latin typeface="Times New Roman"/>
                <a:cs typeface="Times New Roman"/>
              </a:rPr>
              <a:t> plan </a:t>
            </a:r>
            <a:r>
              <a:rPr lang="en-US" sz="2000" dirty="0" err="1" smtClean="0">
                <a:latin typeface="Times New Roman"/>
                <a:cs typeface="Times New Roman"/>
              </a:rPr>
              <a:t>para</a:t>
            </a:r>
            <a:r>
              <a:rPr lang="en-US" sz="2000" dirty="0" smtClean="0">
                <a:latin typeface="Times New Roman"/>
                <a:cs typeface="Times New Roman"/>
              </a:rPr>
              <a:t> el fin de semana?</a:t>
            </a:r>
            <a:endParaRPr lang="en-US" sz="2000" dirty="0" smtClean="0"/>
          </a:p>
        </p:txBody>
      </p:sp>
      <p:sp>
        <p:nvSpPr>
          <p:cNvPr id="5" name="Rectangle 4"/>
          <p:cNvSpPr/>
          <p:nvPr/>
        </p:nvSpPr>
        <p:spPr>
          <a:xfrm>
            <a:off x="0" y="0"/>
            <a:ext cx="11430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descr="C:\Users\Marisol\Desktop\Fuentes Ancillary\Images\img_P01_11.tif"/>
          <p:cNvPicPr>
            <a:picLocks noGrp="1" noChangeAspect="1" noChangeArrowheads="1"/>
          </p:cNvPicPr>
          <p:nvPr>
            <p:ph sz="half" idx="1"/>
          </p:nvPr>
        </p:nvPicPr>
        <p:blipFill>
          <a:blip r:embed="rId4" cstate="print"/>
          <a:srcRect/>
          <a:stretch>
            <a:fillRect/>
          </a:stretch>
        </p:blipFill>
        <p:spPr bwMode="auto">
          <a:xfrm>
            <a:off x="1600201" y="3379472"/>
            <a:ext cx="1752600" cy="2256774"/>
          </a:xfrm>
          <a:prstGeom prst="rect">
            <a:avLst/>
          </a:prstGeom>
          <a:noFill/>
        </p:spPr>
      </p:pic>
      <p:sp>
        <p:nvSpPr>
          <p:cNvPr id="8" name="Rounded Rectangular Callout 7"/>
          <p:cNvSpPr/>
          <p:nvPr/>
        </p:nvSpPr>
        <p:spPr>
          <a:xfrm>
            <a:off x="1219200" y="685800"/>
            <a:ext cx="3124200" cy="1676400"/>
          </a:xfrm>
          <a:prstGeom prst="wedgeRoundRectCallout">
            <a:avLst>
              <a:gd name="adj1" fmla="val 15014"/>
              <a:gd name="adj2" fmla="val 119984"/>
              <a:gd name="adj3" fmla="val 16667"/>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 </a:t>
            </a:r>
            <a:r>
              <a:rPr lang="en-US" dirty="0" err="1" smtClean="0"/>
              <a:t>mí</a:t>
            </a:r>
            <a:r>
              <a:rPr lang="en-US" dirty="0" smtClean="0"/>
              <a:t> me </a:t>
            </a:r>
            <a:r>
              <a:rPr lang="en-US" dirty="0" err="1" smtClean="0"/>
              <a:t>encanta</a:t>
            </a:r>
            <a:r>
              <a:rPr lang="en-US" dirty="0" smtClean="0"/>
              <a:t> </a:t>
            </a:r>
            <a:r>
              <a:rPr lang="en-US" dirty="0" err="1" smtClean="0"/>
              <a:t>ir</a:t>
            </a:r>
            <a:r>
              <a:rPr lang="en-US" dirty="0" smtClean="0"/>
              <a:t> a </a:t>
            </a:r>
            <a:r>
              <a:rPr lang="en-US" dirty="0" err="1" smtClean="0"/>
              <a:t>conciertos</a:t>
            </a:r>
            <a:r>
              <a:rPr lang="en-US" dirty="0" smtClean="0"/>
              <a:t>. Este </a:t>
            </a:r>
            <a:r>
              <a:rPr lang="en-US" dirty="0" err="1" smtClean="0"/>
              <a:t>sábado</a:t>
            </a:r>
            <a:r>
              <a:rPr lang="en-US" dirty="0" smtClean="0"/>
              <a:t> </a:t>
            </a:r>
            <a:r>
              <a:rPr lang="en-US" dirty="0" err="1" smtClean="0"/>
              <a:t>mis</a:t>
            </a:r>
            <a:r>
              <a:rPr lang="en-US" dirty="0" smtClean="0"/>
              <a:t> amigos y </a:t>
            </a:r>
            <a:r>
              <a:rPr lang="en-US" dirty="0" err="1" smtClean="0"/>
              <a:t>yo</a:t>
            </a:r>
            <a:r>
              <a:rPr lang="en-US" dirty="0" smtClean="0"/>
              <a:t> </a:t>
            </a:r>
            <a:r>
              <a:rPr lang="en-US" b="1" dirty="0" err="1" smtClean="0"/>
              <a:t>vamos</a:t>
            </a:r>
            <a:r>
              <a:rPr lang="en-US" b="1" dirty="0" smtClean="0"/>
              <a:t> a </a:t>
            </a:r>
            <a:r>
              <a:rPr lang="en-US" b="1" dirty="0" err="1" smtClean="0"/>
              <a:t>ir</a:t>
            </a:r>
            <a:r>
              <a:rPr lang="en-US" b="1" dirty="0" smtClean="0"/>
              <a:t> a </a:t>
            </a:r>
            <a:r>
              <a:rPr lang="en-US" b="1" dirty="0" err="1" smtClean="0"/>
              <a:t>ver</a:t>
            </a:r>
            <a:r>
              <a:rPr lang="en-US" b="1" dirty="0" smtClean="0"/>
              <a:t> </a:t>
            </a:r>
            <a:r>
              <a:rPr lang="en-US" dirty="0" err="1" smtClean="0"/>
              <a:t>una</a:t>
            </a:r>
            <a:r>
              <a:rPr lang="en-US" dirty="0" smtClean="0"/>
              <a:t> </a:t>
            </a:r>
            <a:r>
              <a:rPr lang="en-US" dirty="0" err="1" smtClean="0"/>
              <a:t>banda</a:t>
            </a:r>
            <a:r>
              <a:rPr lang="en-US" dirty="0" smtClean="0"/>
              <a:t> de rock </a:t>
            </a:r>
            <a:r>
              <a:rPr lang="en-US" dirty="0" err="1" smtClean="0"/>
              <a:t>nueva</a:t>
            </a:r>
            <a:r>
              <a:rPr lang="en-US" dirty="0" smtClean="0"/>
              <a:t>. </a:t>
            </a:r>
            <a:r>
              <a:rPr lang="en-US" dirty="0" smtClean="0">
                <a:latin typeface="Times New Roman"/>
                <a:cs typeface="Times New Roman"/>
              </a:rPr>
              <a:t>¿</a:t>
            </a:r>
            <a:r>
              <a:rPr lang="en-US" dirty="0" err="1" smtClean="0"/>
              <a:t>Cuál</a:t>
            </a:r>
            <a:r>
              <a:rPr lang="en-US" dirty="0" smtClean="0"/>
              <a:t> </a:t>
            </a:r>
            <a:r>
              <a:rPr lang="en-US" dirty="0" err="1" smtClean="0"/>
              <a:t>es</a:t>
            </a:r>
            <a:r>
              <a:rPr lang="en-US" dirty="0" smtClean="0"/>
              <a:t> </a:t>
            </a:r>
            <a:r>
              <a:rPr lang="en-US" dirty="0" err="1" smtClean="0"/>
              <a:t>tu</a:t>
            </a:r>
            <a:r>
              <a:rPr lang="en-US" dirty="0" smtClean="0"/>
              <a:t> plan preferido </a:t>
            </a:r>
            <a:r>
              <a:rPr lang="en-US" dirty="0" err="1" smtClean="0"/>
              <a:t>para</a:t>
            </a:r>
            <a:r>
              <a:rPr lang="en-US" dirty="0" smtClean="0"/>
              <a:t> los fines de semana?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checkerboard(across)">
                                      <p:cBhvr>
                                        <p:cTn id="7" dur="500"/>
                                        <p:tgtEl>
                                          <p:spTgt spid="4">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checkerboard(across)">
                                      <p:cBhvr>
                                        <p:cTn id="10" dur="500"/>
                                        <p:tgtEl>
                                          <p:spTgt spid="4">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checkerboard(across)">
                                      <p:cBhvr>
                                        <p:cTn id="13" dur="500"/>
                                        <p:tgtEl>
                                          <p:spTgt spid="4">
                                            <p:txEl>
                                              <p:pRg st="2" end="2"/>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checkerboard(across)">
                                      <p:cBhvr>
                                        <p:cTn id="16" dur="500"/>
                                        <p:tgtEl>
                                          <p:spTgt spid="4">
                                            <p:txEl>
                                              <p:pRg st="3" end="3"/>
                                            </p:txEl>
                                          </p:spTgt>
                                        </p:tgtEl>
                                      </p:cBhvr>
                                    </p:animEffect>
                                  </p:childTnLst>
                                </p:cTn>
                              </p:par>
                              <p:par>
                                <p:cTn id="17" presetID="5" presetClass="entr" presetSubtype="1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checkerboard(across)">
                                      <p:cBhvr>
                                        <p:cTn id="19" dur="500"/>
                                        <p:tgtEl>
                                          <p:spTgt spid="4">
                                            <p:txEl>
                                              <p:pRg st="4" end="4"/>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checkerboard(across)">
                                      <p:cBhvr>
                                        <p:cTn id="22" dur="500"/>
                                        <p:tgtEl>
                                          <p:spTgt spid="4">
                                            <p:txEl>
                                              <p:pRg st="5" end="5"/>
                                            </p:txEl>
                                          </p:spTgt>
                                        </p:tgtEl>
                                      </p:cBhvr>
                                    </p:animEffect>
                                  </p:childTnLst>
                                </p:cTn>
                              </p:par>
                              <p:par>
                                <p:cTn id="23" presetID="5" presetClass="entr" presetSubtype="1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checkerboard(across)">
                                      <p:cBhvr>
                                        <p:cTn id="25" dur="500"/>
                                        <p:tgtEl>
                                          <p:spTgt spid="4">
                                            <p:txEl>
                                              <p:pRg st="6" end="6"/>
                                            </p:txEl>
                                          </p:spTgt>
                                        </p:tgtEl>
                                      </p:cBhvr>
                                    </p:animEffect>
                                  </p:childTnLst>
                                </p:cTn>
                              </p:par>
                              <p:par>
                                <p:cTn id="26" presetID="5" presetClass="entr" presetSubtype="1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checkerboard(across)">
                                      <p:cBhvr>
                                        <p:cTn id="28" dur="500"/>
                                        <p:tgtEl>
                                          <p:spTgt spid="4">
                                            <p:txEl>
                                              <p:pRg st="7" end="7"/>
                                            </p:txEl>
                                          </p:spTgt>
                                        </p:tgtEl>
                                      </p:cBhvr>
                                    </p:animEffect>
                                  </p:childTnLst>
                                </p:cTn>
                              </p:par>
                              <p:par>
                                <p:cTn id="29" presetID="5" presetClass="entr" presetSubtype="1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checkerboard(across)">
                                      <p:cBhvr>
                                        <p:cTn id="31" dur="500"/>
                                        <p:tgtEl>
                                          <p:spTgt spid="4">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checkerboard(across)">
                                      <p:cBhvr>
                                        <p:cTn id="36"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8382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a:xfrm>
            <a:off x="5715000" y="0"/>
            <a:ext cx="3429000" cy="6858000"/>
          </a:xfrm>
        </p:spPr>
        <p:txBody>
          <a:bodyPr>
            <a:normAutofit/>
          </a:bodyPr>
          <a:lstStyle/>
          <a:p>
            <a:pPr>
              <a:buNone/>
            </a:pPr>
            <a:r>
              <a:rPr lang="en-US" sz="1800" b="1" dirty="0" err="1" smtClean="0"/>
              <a:t>Actividad</a:t>
            </a:r>
            <a:r>
              <a:rPr lang="en-US" sz="1800" b="1" dirty="0" smtClean="0"/>
              <a:t> 11</a:t>
            </a:r>
          </a:p>
          <a:p>
            <a:pPr marL="0" indent="0">
              <a:buNone/>
            </a:pPr>
            <a:r>
              <a:rPr lang="en-US" sz="1800" dirty="0" smtClean="0"/>
              <a:t>En </a:t>
            </a:r>
            <a:r>
              <a:rPr lang="en-US" sz="1800" dirty="0" err="1" smtClean="0"/>
              <a:t>parejas</a:t>
            </a:r>
            <a:r>
              <a:rPr lang="en-US" sz="1800" dirty="0" smtClean="0"/>
              <a:t> </a:t>
            </a:r>
            <a:r>
              <a:rPr lang="en-US" sz="1800" dirty="0" err="1" smtClean="0"/>
              <a:t>practiquen</a:t>
            </a:r>
            <a:r>
              <a:rPr lang="en-US" sz="1800" dirty="0" smtClean="0"/>
              <a:t> la </a:t>
            </a:r>
            <a:r>
              <a:rPr lang="en-US" sz="1800" dirty="0" err="1" smtClean="0"/>
              <a:t>siguiente</a:t>
            </a:r>
            <a:r>
              <a:rPr lang="en-US" sz="1800" dirty="0" smtClean="0"/>
              <a:t> </a:t>
            </a:r>
            <a:r>
              <a:rPr lang="en-US" sz="1800" dirty="0" err="1" smtClean="0"/>
              <a:t>situación</a:t>
            </a:r>
            <a:r>
              <a:rPr lang="en-US" sz="1800" dirty="0" smtClean="0"/>
              <a:t>:</a:t>
            </a:r>
          </a:p>
          <a:p>
            <a:pPr marL="0" indent="0">
              <a:buNone/>
            </a:pPr>
            <a:r>
              <a:rPr lang="en-US" sz="1800" dirty="0" smtClean="0"/>
              <a:t> </a:t>
            </a:r>
            <a:r>
              <a:rPr lang="en-US" sz="1800" dirty="0" err="1" smtClean="0"/>
              <a:t>Estás</a:t>
            </a:r>
            <a:r>
              <a:rPr lang="en-US" sz="1800" dirty="0" smtClean="0"/>
              <a:t> </a:t>
            </a:r>
            <a:r>
              <a:rPr lang="en-US" sz="1800" dirty="0" err="1" smtClean="0"/>
              <a:t>buscando</a:t>
            </a:r>
            <a:r>
              <a:rPr lang="en-US" sz="1800" dirty="0" smtClean="0"/>
              <a:t> un(a) </a:t>
            </a:r>
            <a:r>
              <a:rPr lang="en-US" sz="1800" dirty="0" err="1" smtClean="0"/>
              <a:t>compañero</a:t>
            </a:r>
            <a:r>
              <a:rPr lang="en-US" sz="1800" dirty="0" smtClean="0"/>
              <a:t>(a) de </a:t>
            </a:r>
            <a:r>
              <a:rPr lang="en-US" sz="1800" dirty="0" err="1" smtClean="0"/>
              <a:t>cuarto</a:t>
            </a:r>
            <a:r>
              <a:rPr lang="en-US" sz="1800" dirty="0" smtClean="0"/>
              <a:t> y </a:t>
            </a:r>
            <a:r>
              <a:rPr lang="en-US" sz="1800" dirty="0" err="1" smtClean="0"/>
              <a:t>quieres</a:t>
            </a:r>
            <a:r>
              <a:rPr lang="en-US" sz="1800" dirty="0" smtClean="0"/>
              <a:t> </a:t>
            </a:r>
            <a:r>
              <a:rPr lang="en-US" sz="1800" dirty="0" err="1" smtClean="0"/>
              <a:t>entrevistar</a:t>
            </a:r>
            <a:r>
              <a:rPr lang="en-US" sz="1800" dirty="0" smtClean="0"/>
              <a:t> a los </a:t>
            </a:r>
            <a:r>
              <a:rPr lang="en-US" sz="1800" dirty="0" err="1" smtClean="0"/>
              <a:t>posibles</a:t>
            </a:r>
            <a:r>
              <a:rPr lang="en-US" sz="1800" dirty="0" smtClean="0"/>
              <a:t> </a:t>
            </a:r>
            <a:r>
              <a:rPr lang="en-US" sz="1800" dirty="0" err="1" smtClean="0"/>
              <a:t>candidatos</a:t>
            </a:r>
            <a:r>
              <a:rPr lang="en-US" sz="1800" dirty="0" smtClean="0"/>
              <a:t>. </a:t>
            </a:r>
            <a:r>
              <a:rPr lang="en-US" sz="1800" dirty="0" err="1" smtClean="0"/>
              <a:t>Practica</a:t>
            </a:r>
            <a:r>
              <a:rPr lang="en-US" sz="1800" dirty="0" smtClean="0"/>
              <a:t> </a:t>
            </a:r>
            <a:r>
              <a:rPr lang="en-US" sz="1800" dirty="0" err="1" smtClean="0"/>
              <a:t>las</a:t>
            </a:r>
            <a:r>
              <a:rPr lang="en-US" sz="1800" dirty="0" smtClean="0"/>
              <a:t> </a:t>
            </a:r>
            <a:r>
              <a:rPr lang="en-US" sz="1800" dirty="0" err="1" smtClean="0"/>
              <a:t>preguntas</a:t>
            </a:r>
            <a:r>
              <a:rPr lang="en-US" sz="1800" dirty="0" smtClean="0"/>
              <a:t> de la </a:t>
            </a:r>
            <a:r>
              <a:rPr lang="en-US" sz="1800" dirty="0" err="1" smtClean="0"/>
              <a:t>entrevista</a:t>
            </a:r>
            <a:r>
              <a:rPr lang="en-US" sz="1800" dirty="0" smtClean="0"/>
              <a:t> con </a:t>
            </a:r>
            <a:r>
              <a:rPr lang="en-US" sz="1800" dirty="0" err="1" smtClean="0"/>
              <a:t>tu</a:t>
            </a:r>
            <a:r>
              <a:rPr lang="en-US" sz="1800" dirty="0" smtClean="0"/>
              <a:t> </a:t>
            </a:r>
            <a:r>
              <a:rPr lang="en-US" sz="1800" dirty="0" err="1" smtClean="0"/>
              <a:t>compañero</a:t>
            </a:r>
            <a:r>
              <a:rPr lang="en-US" sz="1800" dirty="0" smtClean="0"/>
              <a:t>(a) de </a:t>
            </a:r>
            <a:r>
              <a:rPr lang="en-US" sz="1800" dirty="0" err="1" smtClean="0"/>
              <a:t>clase</a:t>
            </a:r>
            <a:r>
              <a:rPr lang="en-US" sz="1800" dirty="0" smtClean="0"/>
              <a:t>. </a:t>
            </a:r>
          </a:p>
          <a:p>
            <a:pPr marL="0" indent="0">
              <a:buNone/>
            </a:pPr>
            <a:endParaRPr lang="en-US" sz="1800" dirty="0" smtClean="0"/>
          </a:p>
          <a:p>
            <a:pPr marL="457200" indent="-457200">
              <a:buAutoNum type="arabicPeriod"/>
            </a:pPr>
            <a:r>
              <a:rPr lang="en-US" sz="1800" dirty="0" smtClean="0">
                <a:latin typeface="Times New Roman"/>
                <a:cs typeface="Times New Roman"/>
              </a:rPr>
              <a:t>¿</a:t>
            </a:r>
            <a:r>
              <a:rPr lang="en-US" sz="1800" dirty="0" err="1" smtClean="0">
                <a:latin typeface="Times New Roman"/>
                <a:cs typeface="Times New Roman"/>
              </a:rPr>
              <a:t>Cuál</a:t>
            </a:r>
            <a:r>
              <a:rPr lang="en-US" sz="1800" dirty="0" smtClean="0">
                <a:latin typeface="Times New Roman"/>
                <a:cs typeface="Times New Roman"/>
              </a:rPr>
              <a:t> </a:t>
            </a:r>
            <a:r>
              <a:rPr lang="en-US" sz="1800" dirty="0" err="1" smtClean="0">
                <a:latin typeface="Times New Roman"/>
                <a:cs typeface="Times New Roman"/>
              </a:rPr>
              <a:t>es</a:t>
            </a:r>
            <a:r>
              <a:rPr lang="en-US" sz="1800" dirty="0" smtClean="0">
                <a:latin typeface="Times New Roman"/>
                <a:cs typeface="Times New Roman"/>
              </a:rPr>
              <a:t> </a:t>
            </a:r>
            <a:r>
              <a:rPr lang="en-US" sz="1800" dirty="0" err="1" smtClean="0">
                <a:latin typeface="Times New Roman"/>
                <a:cs typeface="Times New Roman"/>
              </a:rPr>
              <a:t>tu</a:t>
            </a:r>
            <a:r>
              <a:rPr lang="en-US" sz="1800" dirty="0" smtClean="0">
                <a:latin typeface="Times New Roman"/>
                <a:cs typeface="Times New Roman"/>
              </a:rPr>
              <a:t> </a:t>
            </a:r>
            <a:r>
              <a:rPr lang="en-US" sz="1800" dirty="0" err="1" smtClean="0">
                <a:latin typeface="Times New Roman"/>
                <a:cs typeface="Times New Roman"/>
              </a:rPr>
              <a:t>número</a:t>
            </a:r>
            <a:r>
              <a:rPr lang="en-US" sz="1800" dirty="0" smtClean="0">
                <a:latin typeface="Times New Roman"/>
                <a:cs typeface="Times New Roman"/>
              </a:rPr>
              <a:t> de </a:t>
            </a:r>
            <a:r>
              <a:rPr lang="en-US" sz="1800" dirty="0" err="1" smtClean="0">
                <a:latin typeface="Times New Roman"/>
                <a:cs typeface="Times New Roman"/>
              </a:rPr>
              <a:t>teléfono</a:t>
            </a:r>
            <a:r>
              <a:rPr lang="en-US" sz="1800" dirty="0" smtClean="0">
                <a:latin typeface="Times New Roman"/>
                <a:cs typeface="Times New Roman"/>
              </a:rPr>
              <a:t>?</a:t>
            </a:r>
          </a:p>
          <a:p>
            <a:pPr marL="457200" indent="-457200">
              <a:buAutoNum type="arabicPeriod"/>
            </a:pPr>
            <a:r>
              <a:rPr lang="en-US" sz="1800" dirty="0" smtClean="0">
                <a:latin typeface="Times New Roman"/>
                <a:cs typeface="Times New Roman"/>
              </a:rPr>
              <a:t>¿</a:t>
            </a:r>
            <a:r>
              <a:rPr lang="en-US" sz="1800" dirty="0" err="1" smtClean="0">
                <a:latin typeface="Times New Roman"/>
                <a:cs typeface="Times New Roman"/>
              </a:rPr>
              <a:t>Cuál</a:t>
            </a:r>
            <a:r>
              <a:rPr lang="en-US" sz="1800" dirty="0" smtClean="0">
                <a:latin typeface="Times New Roman"/>
                <a:cs typeface="Times New Roman"/>
              </a:rPr>
              <a:t> </a:t>
            </a:r>
            <a:r>
              <a:rPr lang="en-US" sz="1800" dirty="0" err="1" smtClean="0">
                <a:latin typeface="Times New Roman"/>
                <a:cs typeface="Times New Roman"/>
              </a:rPr>
              <a:t>es</a:t>
            </a:r>
            <a:r>
              <a:rPr lang="en-US" sz="1800" dirty="0" smtClean="0">
                <a:latin typeface="Times New Roman"/>
                <a:cs typeface="Times New Roman"/>
              </a:rPr>
              <a:t> la </a:t>
            </a:r>
            <a:r>
              <a:rPr lang="en-US" sz="1800" dirty="0" err="1" smtClean="0">
                <a:latin typeface="Times New Roman"/>
                <a:cs typeface="Times New Roman"/>
              </a:rPr>
              <a:t>dirección</a:t>
            </a:r>
            <a:r>
              <a:rPr lang="en-US" sz="1800" dirty="0" smtClean="0">
                <a:latin typeface="Times New Roman"/>
                <a:cs typeface="Times New Roman"/>
              </a:rPr>
              <a:t> de </a:t>
            </a:r>
            <a:r>
              <a:rPr lang="en-US" sz="1800" dirty="0" err="1" smtClean="0">
                <a:latin typeface="Times New Roman"/>
                <a:cs typeface="Times New Roman"/>
              </a:rPr>
              <a:t>tus</a:t>
            </a:r>
            <a:r>
              <a:rPr lang="en-US" sz="1800" dirty="0" smtClean="0">
                <a:latin typeface="Times New Roman"/>
                <a:cs typeface="Times New Roman"/>
              </a:rPr>
              <a:t> padres?</a:t>
            </a:r>
          </a:p>
          <a:p>
            <a:pPr marL="457200" indent="-457200">
              <a:buAutoNum type="arabicPeriod"/>
            </a:pPr>
            <a:r>
              <a:rPr lang="en-US" sz="1800" dirty="0" smtClean="0">
                <a:latin typeface="Times New Roman"/>
                <a:cs typeface="Times New Roman"/>
              </a:rPr>
              <a:t>¿</a:t>
            </a:r>
            <a:r>
              <a:rPr lang="en-US" sz="1800" dirty="0" err="1" smtClean="0">
                <a:latin typeface="Times New Roman"/>
                <a:cs typeface="Times New Roman"/>
              </a:rPr>
              <a:t>Qué</a:t>
            </a:r>
            <a:r>
              <a:rPr lang="en-US" sz="1800" dirty="0" smtClean="0">
                <a:latin typeface="Times New Roman"/>
                <a:cs typeface="Times New Roman"/>
              </a:rPr>
              <a:t> </a:t>
            </a:r>
            <a:r>
              <a:rPr lang="en-US" sz="1800" dirty="0" err="1" smtClean="0">
                <a:latin typeface="Times New Roman"/>
                <a:cs typeface="Times New Roman"/>
              </a:rPr>
              <a:t>te</a:t>
            </a:r>
            <a:r>
              <a:rPr lang="en-US" sz="1800" dirty="0" smtClean="0">
                <a:latin typeface="Times New Roman"/>
                <a:cs typeface="Times New Roman"/>
              </a:rPr>
              <a:t> </a:t>
            </a:r>
            <a:r>
              <a:rPr lang="en-US" sz="1800" dirty="0" err="1" smtClean="0">
                <a:latin typeface="Times New Roman"/>
                <a:cs typeface="Times New Roman"/>
              </a:rPr>
              <a:t>gusta</a:t>
            </a:r>
            <a:r>
              <a:rPr lang="en-US" sz="1800" dirty="0" smtClean="0">
                <a:latin typeface="Times New Roman"/>
                <a:cs typeface="Times New Roman"/>
              </a:rPr>
              <a:t> </a:t>
            </a:r>
            <a:r>
              <a:rPr lang="en-US" sz="1800" dirty="0" err="1" smtClean="0">
                <a:latin typeface="Times New Roman"/>
                <a:cs typeface="Times New Roman"/>
              </a:rPr>
              <a:t>hacer</a:t>
            </a:r>
            <a:r>
              <a:rPr lang="en-US" sz="1800" dirty="0" smtClean="0">
                <a:latin typeface="Times New Roman"/>
                <a:cs typeface="Times New Roman"/>
              </a:rPr>
              <a:t> en </a:t>
            </a:r>
            <a:r>
              <a:rPr lang="en-US" sz="1800" dirty="0" err="1" smtClean="0">
                <a:latin typeface="Times New Roman"/>
                <a:cs typeface="Times New Roman"/>
              </a:rPr>
              <a:t>tu</a:t>
            </a:r>
            <a:r>
              <a:rPr lang="en-US" sz="1800" dirty="0" smtClean="0">
                <a:latin typeface="Times New Roman"/>
                <a:cs typeface="Times New Roman"/>
              </a:rPr>
              <a:t> </a:t>
            </a:r>
            <a:r>
              <a:rPr lang="en-US" sz="1800" dirty="0" err="1" smtClean="0">
                <a:latin typeface="Times New Roman"/>
                <a:cs typeface="Times New Roman"/>
              </a:rPr>
              <a:t>tiempo</a:t>
            </a:r>
            <a:r>
              <a:rPr lang="en-US" sz="1800" dirty="0" smtClean="0">
                <a:latin typeface="Times New Roman"/>
                <a:cs typeface="Times New Roman"/>
              </a:rPr>
              <a:t> </a:t>
            </a:r>
            <a:r>
              <a:rPr lang="en-US" sz="1800" dirty="0" err="1" smtClean="0">
                <a:latin typeface="Times New Roman"/>
                <a:cs typeface="Times New Roman"/>
              </a:rPr>
              <a:t>libre</a:t>
            </a:r>
            <a:r>
              <a:rPr lang="en-US" sz="1800" dirty="0" smtClean="0">
                <a:latin typeface="Times New Roman"/>
                <a:cs typeface="Times New Roman"/>
              </a:rPr>
              <a:t>?</a:t>
            </a:r>
          </a:p>
          <a:p>
            <a:pPr marL="457200" indent="-457200">
              <a:buAutoNum type="arabicPeriod"/>
            </a:pPr>
            <a:r>
              <a:rPr lang="en-US" sz="1800" dirty="0" smtClean="0">
                <a:latin typeface="Times New Roman"/>
                <a:cs typeface="Times New Roman"/>
              </a:rPr>
              <a:t>¿</a:t>
            </a:r>
            <a:r>
              <a:rPr lang="en-US" sz="1800" dirty="0" err="1" smtClean="0">
                <a:latin typeface="Times New Roman"/>
                <a:cs typeface="Times New Roman"/>
              </a:rPr>
              <a:t>Cuáles</a:t>
            </a:r>
            <a:r>
              <a:rPr lang="en-US" sz="1800" dirty="0" smtClean="0">
                <a:latin typeface="Times New Roman"/>
                <a:cs typeface="Times New Roman"/>
              </a:rPr>
              <a:t> son </a:t>
            </a:r>
            <a:r>
              <a:rPr lang="en-US" sz="1800" dirty="0" err="1" smtClean="0">
                <a:latin typeface="Times New Roman"/>
                <a:cs typeface="Times New Roman"/>
              </a:rPr>
              <a:t>tus</a:t>
            </a:r>
            <a:r>
              <a:rPr lang="en-US" sz="1800" dirty="0" smtClean="0">
                <a:latin typeface="Times New Roman"/>
                <a:cs typeface="Times New Roman"/>
              </a:rPr>
              <a:t> </a:t>
            </a:r>
            <a:r>
              <a:rPr lang="en-US" sz="1800" dirty="0" err="1" smtClean="0">
                <a:latin typeface="Times New Roman"/>
                <a:cs typeface="Times New Roman"/>
              </a:rPr>
              <a:t>programas</a:t>
            </a:r>
            <a:r>
              <a:rPr lang="en-US" sz="1800" dirty="0" smtClean="0">
                <a:latin typeface="Times New Roman"/>
                <a:cs typeface="Times New Roman"/>
              </a:rPr>
              <a:t> de </a:t>
            </a:r>
            <a:r>
              <a:rPr lang="en-US" sz="1800" dirty="0" err="1" smtClean="0">
                <a:latin typeface="Times New Roman"/>
                <a:cs typeface="Times New Roman"/>
              </a:rPr>
              <a:t>televisión</a:t>
            </a:r>
            <a:r>
              <a:rPr lang="en-US" sz="1800" dirty="0" smtClean="0">
                <a:latin typeface="Times New Roman"/>
                <a:cs typeface="Times New Roman"/>
              </a:rPr>
              <a:t> </a:t>
            </a:r>
            <a:r>
              <a:rPr lang="en-US" sz="1800" dirty="0" err="1" smtClean="0">
                <a:latin typeface="Times New Roman"/>
                <a:cs typeface="Times New Roman"/>
              </a:rPr>
              <a:t>preferidos</a:t>
            </a:r>
            <a:r>
              <a:rPr lang="en-US" sz="1800" dirty="0" smtClean="0">
                <a:latin typeface="Times New Roman"/>
                <a:cs typeface="Times New Roman"/>
              </a:rPr>
              <a:t>?</a:t>
            </a:r>
          </a:p>
          <a:p>
            <a:pPr marL="457200" indent="-457200">
              <a:buAutoNum type="arabicPeriod"/>
            </a:pPr>
            <a:r>
              <a:rPr lang="en-US" sz="1800" dirty="0" smtClean="0">
                <a:latin typeface="Times New Roman"/>
                <a:cs typeface="Times New Roman"/>
              </a:rPr>
              <a:t>¿</a:t>
            </a:r>
            <a:r>
              <a:rPr lang="en-US" sz="1800" dirty="0" err="1" smtClean="0">
                <a:latin typeface="Times New Roman"/>
                <a:cs typeface="Times New Roman"/>
              </a:rPr>
              <a:t>Qué</a:t>
            </a:r>
            <a:r>
              <a:rPr lang="en-US" sz="1800" dirty="0" smtClean="0">
                <a:latin typeface="Times New Roman"/>
                <a:cs typeface="Times New Roman"/>
              </a:rPr>
              <a:t> </a:t>
            </a:r>
            <a:r>
              <a:rPr lang="en-US" sz="1800" dirty="0" err="1" smtClean="0">
                <a:latin typeface="Times New Roman"/>
                <a:cs typeface="Times New Roman"/>
              </a:rPr>
              <a:t>tipo</a:t>
            </a:r>
            <a:r>
              <a:rPr lang="en-US" sz="1800" dirty="0" smtClean="0">
                <a:latin typeface="Times New Roman"/>
                <a:cs typeface="Times New Roman"/>
              </a:rPr>
              <a:t> de </a:t>
            </a:r>
            <a:r>
              <a:rPr lang="en-US" sz="1800" dirty="0" err="1" smtClean="0">
                <a:latin typeface="Times New Roman"/>
                <a:cs typeface="Times New Roman"/>
              </a:rPr>
              <a:t>música</a:t>
            </a:r>
            <a:r>
              <a:rPr lang="en-US" sz="1800" dirty="0" smtClean="0">
                <a:latin typeface="Times New Roman"/>
                <a:cs typeface="Times New Roman"/>
              </a:rPr>
              <a:t> </a:t>
            </a:r>
            <a:r>
              <a:rPr lang="en-US" sz="1800" dirty="0" err="1" smtClean="0">
                <a:latin typeface="Times New Roman"/>
                <a:cs typeface="Times New Roman"/>
              </a:rPr>
              <a:t>te</a:t>
            </a:r>
            <a:r>
              <a:rPr lang="en-US" sz="1800" dirty="0" smtClean="0">
                <a:latin typeface="Times New Roman"/>
                <a:cs typeface="Times New Roman"/>
              </a:rPr>
              <a:t> </a:t>
            </a:r>
            <a:r>
              <a:rPr lang="en-US" sz="1800" dirty="0" err="1" smtClean="0">
                <a:latin typeface="Times New Roman"/>
                <a:cs typeface="Times New Roman"/>
              </a:rPr>
              <a:t>gusta</a:t>
            </a:r>
            <a:r>
              <a:rPr lang="en-US" sz="1800" dirty="0" smtClean="0">
                <a:latin typeface="Times New Roman"/>
                <a:cs typeface="Times New Roman"/>
              </a:rPr>
              <a:t> </a:t>
            </a:r>
            <a:r>
              <a:rPr lang="en-US" sz="1800" dirty="0" err="1" smtClean="0">
                <a:latin typeface="Times New Roman"/>
                <a:cs typeface="Times New Roman"/>
              </a:rPr>
              <a:t>escuchar</a:t>
            </a:r>
            <a:r>
              <a:rPr lang="en-US" sz="1800" dirty="0" smtClean="0">
                <a:latin typeface="Times New Roman"/>
                <a:cs typeface="Times New Roman"/>
              </a:rPr>
              <a:t>?</a:t>
            </a:r>
          </a:p>
          <a:p>
            <a:pPr marL="457200" indent="-457200">
              <a:buAutoNum type="arabicPeriod"/>
            </a:pPr>
            <a:r>
              <a:rPr lang="en-US" sz="1800" dirty="0" smtClean="0">
                <a:latin typeface="Times New Roman"/>
                <a:cs typeface="Times New Roman"/>
              </a:rPr>
              <a:t>¿? (</a:t>
            </a:r>
            <a:r>
              <a:rPr lang="en-US" sz="1800" dirty="0" err="1" smtClean="0">
                <a:latin typeface="Times New Roman"/>
                <a:cs typeface="Times New Roman"/>
              </a:rPr>
              <a:t>Escribe</a:t>
            </a:r>
            <a:r>
              <a:rPr lang="en-US" sz="1800" dirty="0" smtClean="0">
                <a:latin typeface="Times New Roman"/>
                <a:cs typeface="Times New Roman"/>
              </a:rPr>
              <a:t> </a:t>
            </a:r>
            <a:r>
              <a:rPr lang="en-US" sz="1800" dirty="0" err="1" smtClean="0">
                <a:latin typeface="Times New Roman"/>
                <a:cs typeface="Times New Roman"/>
              </a:rPr>
              <a:t>otra</a:t>
            </a:r>
            <a:r>
              <a:rPr lang="en-US" sz="1800" dirty="0" smtClean="0">
                <a:latin typeface="Times New Roman"/>
                <a:cs typeface="Times New Roman"/>
              </a:rPr>
              <a:t> </a:t>
            </a:r>
            <a:r>
              <a:rPr lang="en-US" sz="1800" dirty="0" err="1" smtClean="0">
                <a:latin typeface="Times New Roman"/>
                <a:cs typeface="Times New Roman"/>
              </a:rPr>
              <a:t>pregunta</a:t>
            </a:r>
            <a:r>
              <a:rPr lang="en-US" sz="1800" dirty="0" smtClean="0">
                <a:latin typeface="Times New Roman"/>
                <a:cs typeface="Times New Roman"/>
              </a:rPr>
              <a:t>)</a:t>
            </a:r>
          </a:p>
          <a:p>
            <a:pPr marL="457200" indent="-457200">
              <a:buAutoNum type="arabicPeriod"/>
            </a:pPr>
            <a:endParaRPr lang="en-US" sz="1800" dirty="0"/>
          </a:p>
        </p:txBody>
      </p:sp>
      <p:pic>
        <p:nvPicPr>
          <p:cNvPr id="3074" name="Picture 2"/>
          <p:cNvPicPr>
            <a:picLocks noGrp="1" noChangeAspect="1" noChangeArrowheads="1"/>
          </p:cNvPicPr>
          <p:nvPr>
            <p:ph sz="half" idx="1"/>
          </p:nvPr>
        </p:nvPicPr>
        <p:blipFill>
          <a:blip r:embed="rId4" cstate="print"/>
          <a:srcRect l="34764" t="10811" r="36616" b="6336"/>
          <a:stretch>
            <a:fillRect/>
          </a:stretch>
        </p:blipFill>
        <p:spPr bwMode="auto">
          <a:xfrm>
            <a:off x="685800" y="0"/>
            <a:ext cx="50292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checkerboard(across)">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blinds(horizontal)">
                                      <p:cBhvr>
                                        <p:cTn id="15" dur="500"/>
                                        <p:tgtEl>
                                          <p:spTgt spid="9">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blinds(horizontal)">
                                      <p:cBhvr>
                                        <p:cTn id="18" dur="500"/>
                                        <p:tgtEl>
                                          <p:spTgt spid="9">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blinds(horizontal)">
                                      <p:cBhvr>
                                        <p:cTn id="21" dur="500"/>
                                        <p:tgtEl>
                                          <p:spTgt spid="9">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animEffect transition="in" filter="blinds(horizontal)">
                                      <p:cBhvr>
                                        <p:cTn id="24" dur="500"/>
                                        <p:tgtEl>
                                          <p:spTgt spid="9">
                                            <p:txEl>
                                              <p:pRg st="5" end="5"/>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animEffect transition="in" filter="blinds(horizontal)">
                                      <p:cBhvr>
                                        <p:cTn id="27" dur="500"/>
                                        <p:tgtEl>
                                          <p:spTgt spid="9">
                                            <p:txEl>
                                              <p:pRg st="6" end="6"/>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9">
                                            <p:txEl>
                                              <p:pRg st="7" end="7"/>
                                            </p:txEl>
                                          </p:spTgt>
                                        </p:tgtEl>
                                        <p:attrNameLst>
                                          <p:attrName>style.visibility</p:attrName>
                                        </p:attrNameLst>
                                      </p:cBhvr>
                                      <p:to>
                                        <p:strVal val="visible"/>
                                      </p:to>
                                    </p:set>
                                    <p:animEffect transition="in" filter="blinds(horizontal)">
                                      <p:cBhvr>
                                        <p:cTn id="30" dur="500"/>
                                        <p:tgtEl>
                                          <p:spTgt spid="9">
                                            <p:txEl>
                                              <p:pRg st="7" end="7"/>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animEffect transition="in" filter="blinds(horizontal)">
                                      <p:cBhvr>
                                        <p:cTn id="33" dur="500"/>
                                        <p:tgtEl>
                                          <p:spTgt spid="9">
                                            <p:txEl>
                                              <p:pRg st="8" end="8"/>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9">
                                            <p:txEl>
                                              <p:pRg st="9" end="9"/>
                                            </p:txEl>
                                          </p:spTgt>
                                        </p:tgtEl>
                                        <p:attrNameLst>
                                          <p:attrName>style.visibility</p:attrName>
                                        </p:attrNameLst>
                                      </p:cBhvr>
                                      <p:to>
                                        <p:strVal val="visible"/>
                                      </p:to>
                                    </p:set>
                                    <p:animEffect transition="in" filter="blinds(horizontal)">
                                      <p:cBhvr>
                                        <p:cTn id="36"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838200" y="0"/>
            <a:ext cx="8153400" cy="6858000"/>
          </a:xfrm>
        </p:spPr>
        <p:txBody>
          <a:bodyPr>
            <a:noAutofit/>
          </a:bodyPr>
          <a:lstStyle/>
          <a:p>
            <a:pPr>
              <a:buNone/>
            </a:pPr>
            <a:endParaRPr lang="en-US" sz="1800" b="1" dirty="0" smtClean="0"/>
          </a:p>
          <a:p>
            <a:pPr>
              <a:buNone/>
            </a:pPr>
            <a:r>
              <a:rPr lang="en-US" sz="1800" b="1" dirty="0" err="1" smtClean="0"/>
              <a:t>Actividad</a:t>
            </a:r>
            <a:r>
              <a:rPr lang="en-US" sz="1800" b="1" dirty="0" smtClean="0"/>
              <a:t> 12</a:t>
            </a:r>
          </a:p>
          <a:p>
            <a:pPr marL="0" indent="0">
              <a:buNone/>
            </a:pPr>
            <a:r>
              <a:rPr lang="en-US" sz="1800" dirty="0" smtClean="0">
                <a:latin typeface="Times New Roman"/>
                <a:cs typeface="Times New Roman"/>
              </a:rPr>
              <a:t>Completa la </a:t>
            </a:r>
            <a:r>
              <a:rPr lang="en-US" sz="1800" dirty="0" err="1" smtClean="0">
                <a:latin typeface="Times New Roman"/>
                <a:cs typeface="Times New Roman"/>
              </a:rPr>
              <a:t>siguiente</a:t>
            </a:r>
            <a:r>
              <a:rPr lang="en-US" sz="1800" dirty="0" smtClean="0">
                <a:latin typeface="Times New Roman"/>
                <a:cs typeface="Times New Roman"/>
              </a:rPr>
              <a:t> </a:t>
            </a:r>
            <a:r>
              <a:rPr lang="en-US" sz="1800" dirty="0" err="1" smtClean="0">
                <a:latin typeface="Times New Roman"/>
                <a:cs typeface="Times New Roman"/>
              </a:rPr>
              <a:t>conversación</a:t>
            </a:r>
            <a:r>
              <a:rPr lang="en-US" sz="1800" dirty="0" smtClean="0">
                <a:latin typeface="Times New Roman"/>
                <a:cs typeface="Times New Roman"/>
              </a:rPr>
              <a:t> entre dos </a:t>
            </a:r>
            <a:r>
              <a:rPr lang="en-US" sz="1800" dirty="0" err="1" smtClean="0">
                <a:latin typeface="Times New Roman"/>
                <a:cs typeface="Times New Roman"/>
              </a:rPr>
              <a:t>estudiantes</a:t>
            </a:r>
            <a:r>
              <a:rPr lang="en-US" sz="1800" dirty="0" smtClean="0">
                <a:latin typeface="Times New Roman"/>
                <a:cs typeface="Times New Roman"/>
              </a:rPr>
              <a:t> </a:t>
            </a:r>
            <a:r>
              <a:rPr lang="en-US" sz="1800" dirty="0" err="1" smtClean="0">
                <a:latin typeface="Times New Roman"/>
                <a:cs typeface="Times New Roman"/>
              </a:rPr>
              <a:t>universitarios</a:t>
            </a:r>
            <a:r>
              <a:rPr lang="en-US" sz="1800" dirty="0" smtClean="0">
                <a:latin typeface="Times New Roman"/>
                <a:cs typeface="Times New Roman"/>
              </a:rPr>
              <a:t> </a:t>
            </a:r>
            <a:r>
              <a:rPr lang="en-US" sz="1800" dirty="0" err="1" smtClean="0">
                <a:latin typeface="Times New Roman"/>
                <a:cs typeface="Times New Roman"/>
              </a:rPr>
              <a:t>utilizando</a:t>
            </a:r>
            <a:r>
              <a:rPr lang="en-US" sz="1800" dirty="0" smtClean="0">
                <a:latin typeface="Times New Roman"/>
                <a:cs typeface="Times New Roman"/>
              </a:rPr>
              <a:t> </a:t>
            </a:r>
            <a:r>
              <a:rPr lang="en-US" sz="1800" dirty="0" err="1" smtClean="0">
                <a:latin typeface="Times New Roman"/>
                <a:cs typeface="Times New Roman"/>
              </a:rPr>
              <a:t>las</a:t>
            </a:r>
            <a:r>
              <a:rPr lang="en-US" sz="1800" dirty="0" smtClean="0">
                <a:latin typeface="Times New Roman"/>
                <a:cs typeface="Times New Roman"/>
              </a:rPr>
              <a:t> </a:t>
            </a:r>
            <a:r>
              <a:rPr lang="en-US" sz="1800" dirty="0" err="1" smtClean="0">
                <a:latin typeface="Times New Roman"/>
                <a:cs typeface="Times New Roman"/>
              </a:rPr>
              <a:t>formas</a:t>
            </a:r>
            <a:r>
              <a:rPr lang="en-US" sz="1800" dirty="0" smtClean="0">
                <a:latin typeface="Times New Roman"/>
                <a:cs typeface="Times New Roman"/>
              </a:rPr>
              <a:t> </a:t>
            </a:r>
            <a:r>
              <a:rPr lang="en-US" sz="1800" i="1" dirty="0" err="1" smtClean="0">
                <a:latin typeface="Times New Roman"/>
                <a:cs typeface="Times New Roman"/>
              </a:rPr>
              <a:t>que</a:t>
            </a:r>
            <a:r>
              <a:rPr lang="en-US" sz="1800" dirty="0" smtClean="0">
                <a:latin typeface="Times New Roman"/>
                <a:cs typeface="Times New Roman"/>
              </a:rPr>
              <a:t>, </a:t>
            </a:r>
            <a:r>
              <a:rPr lang="en-US" sz="1800" i="1" dirty="0" err="1" smtClean="0">
                <a:latin typeface="Times New Roman"/>
                <a:cs typeface="Times New Roman"/>
              </a:rPr>
              <a:t>cuál</a:t>
            </a:r>
            <a:r>
              <a:rPr lang="en-US" sz="1800" i="1" dirty="0" smtClean="0">
                <a:latin typeface="Times New Roman"/>
                <a:cs typeface="Times New Roman"/>
              </a:rPr>
              <a:t> </a:t>
            </a:r>
            <a:r>
              <a:rPr lang="en-US" sz="1800" dirty="0" smtClean="0">
                <a:latin typeface="Times New Roman"/>
                <a:cs typeface="Times New Roman"/>
              </a:rPr>
              <a:t>o </a:t>
            </a:r>
            <a:r>
              <a:rPr lang="en-US" sz="1800" i="1" dirty="0" err="1" smtClean="0">
                <a:latin typeface="Times New Roman"/>
                <a:cs typeface="Times New Roman"/>
              </a:rPr>
              <a:t>cuales</a:t>
            </a:r>
            <a:r>
              <a:rPr lang="en-US" sz="1800" i="1" dirty="0" smtClean="0">
                <a:latin typeface="Times New Roman"/>
                <a:cs typeface="Times New Roman"/>
              </a:rPr>
              <a:t> </a:t>
            </a:r>
            <a:r>
              <a:rPr lang="en-US" sz="1800" dirty="0" err="1" smtClean="0">
                <a:latin typeface="Times New Roman"/>
                <a:cs typeface="Times New Roman"/>
              </a:rPr>
              <a:t>según</a:t>
            </a:r>
            <a:r>
              <a:rPr lang="en-US" sz="1800" dirty="0" smtClean="0">
                <a:latin typeface="Times New Roman"/>
                <a:cs typeface="Times New Roman"/>
              </a:rPr>
              <a:t> </a:t>
            </a:r>
            <a:r>
              <a:rPr lang="en-US" sz="1800" dirty="0" err="1" smtClean="0">
                <a:latin typeface="Times New Roman"/>
                <a:cs typeface="Times New Roman"/>
              </a:rPr>
              <a:t>corresponda</a:t>
            </a:r>
            <a:r>
              <a:rPr lang="en-US" sz="1800" dirty="0" smtClean="0">
                <a:latin typeface="Times New Roman"/>
                <a:cs typeface="Times New Roman"/>
              </a:rPr>
              <a:t>.</a:t>
            </a:r>
          </a:p>
          <a:p>
            <a:pPr marL="0" indent="0">
              <a:buNone/>
            </a:pPr>
            <a:endParaRPr lang="en-US" sz="1800" dirty="0" smtClean="0">
              <a:latin typeface="Times New Roman"/>
              <a:cs typeface="Times New Roman"/>
            </a:endParaRPr>
          </a:p>
          <a:p>
            <a:pPr marL="0" indent="0">
              <a:buNone/>
            </a:pPr>
            <a:r>
              <a:rPr lang="en-US" sz="1800" dirty="0" smtClean="0">
                <a:latin typeface="Times New Roman"/>
                <a:cs typeface="Times New Roman"/>
              </a:rPr>
              <a:t>-Daniel: ¿__________ vas a </a:t>
            </a:r>
            <a:r>
              <a:rPr lang="en-US" sz="1800" dirty="0" err="1" smtClean="0">
                <a:latin typeface="Times New Roman"/>
                <a:cs typeface="Times New Roman"/>
              </a:rPr>
              <a:t>hacer</a:t>
            </a:r>
            <a:r>
              <a:rPr lang="en-US" sz="1800" dirty="0" smtClean="0">
                <a:latin typeface="Times New Roman"/>
                <a:cs typeface="Times New Roman"/>
              </a:rPr>
              <a:t> </a:t>
            </a:r>
            <a:r>
              <a:rPr lang="en-US" sz="1800" dirty="0" err="1" smtClean="0">
                <a:latin typeface="Times New Roman"/>
                <a:cs typeface="Times New Roman"/>
              </a:rPr>
              <a:t>este</a:t>
            </a:r>
            <a:r>
              <a:rPr lang="en-US" sz="1800" dirty="0" smtClean="0">
                <a:latin typeface="Times New Roman"/>
                <a:cs typeface="Times New Roman"/>
              </a:rPr>
              <a:t> fin de semana?</a:t>
            </a:r>
          </a:p>
          <a:p>
            <a:pPr marL="0" indent="0">
              <a:buFontTx/>
              <a:buChar char="-"/>
            </a:pPr>
            <a:r>
              <a:rPr lang="en-US" sz="1800" dirty="0" smtClean="0">
                <a:latin typeface="Times New Roman"/>
                <a:cs typeface="Times New Roman"/>
              </a:rPr>
              <a:t>José: No lo </a:t>
            </a:r>
            <a:r>
              <a:rPr lang="en-US" sz="1800" dirty="0" err="1" smtClean="0">
                <a:latin typeface="Times New Roman"/>
                <a:cs typeface="Times New Roman"/>
              </a:rPr>
              <a:t>sé</a:t>
            </a:r>
            <a:r>
              <a:rPr lang="en-US" sz="1800" dirty="0" smtClean="0">
                <a:latin typeface="Times New Roman"/>
                <a:cs typeface="Times New Roman"/>
              </a:rPr>
              <a:t>. </a:t>
            </a:r>
            <a:r>
              <a:rPr lang="en-US" sz="1800" dirty="0" err="1" smtClean="0">
                <a:latin typeface="Times New Roman"/>
                <a:cs typeface="Times New Roman"/>
              </a:rPr>
              <a:t>Creo</a:t>
            </a:r>
            <a:r>
              <a:rPr lang="en-US" sz="1800" dirty="0" smtClean="0">
                <a:latin typeface="Times New Roman"/>
                <a:cs typeface="Times New Roman"/>
              </a:rPr>
              <a:t> </a:t>
            </a:r>
            <a:r>
              <a:rPr lang="en-US" sz="1800" dirty="0" err="1" smtClean="0">
                <a:latin typeface="Times New Roman"/>
                <a:cs typeface="Times New Roman"/>
              </a:rPr>
              <a:t>que</a:t>
            </a:r>
            <a:r>
              <a:rPr lang="en-US" sz="1800" dirty="0" smtClean="0">
                <a:latin typeface="Times New Roman"/>
                <a:cs typeface="Times New Roman"/>
              </a:rPr>
              <a:t> </a:t>
            </a:r>
            <a:r>
              <a:rPr lang="en-US" sz="1800" dirty="0" err="1" smtClean="0">
                <a:latin typeface="Times New Roman"/>
                <a:cs typeface="Times New Roman"/>
              </a:rPr>
              <a:t>voy</a:t>
            </a:r>
            <a:r>
              <a:rPr lang="en-US" sz="1800" dirty="0" smtClean="0">
                <a:latin typeface="Times New Roman"/>
                <a:cs typeface="Times New Roman"/>
              </a:rPr>
              <a:t> a </a:t>
            </a:r>
            <a:r>
              <a:rPr lang="en-US" sz="1800" dirty="0" err="1" smtClean="0">
                <a:latin typeface="Times New Roman"/>
                <a:cs typeface="Times New Roman"/>
              </a:rPr>
              <a:t>pasar</a:t>
            </a:r>
            <a:r>
              <a:rPr lang="en-US" sz="1800" dirty="0" smtClean="0">
                <a:latin typeface="Times New Roman"/>
                <a:cs typeface="Times New Roman"/>
              </a:rPr>
              <a:t> </a:t>
            </a:r>
            <a:r>
              <a:rPr lang="en-US" sz="1800" dirty="0" err="1" smtClean="0">
                <a:latin typeface="Times New Roman"/>
                <a:cs typeface="Times New Roman"/>
              </a:rPr>
              <a:t>tiempo</a:t>
            </a:r>
            <a:r>
              <a:rPr lang="en-US" sz="1800" dirty="0" smtClean="0">
                <a:latin typeface="Times New Roman"/>
                <a:cs typeface="Times New Roman"/>
              </a:rPr>
              <a:t> con </a:t>
            </a:r>
            <a:r>
              <a:rPr lang="en-US" sz="1800" dirty="0" err="1" smtClean="0">
                <a:latin typeface="Times New Roman"/>
                <a:cs typeface="Times New Roman"/>
              </a:rPr>
              <a:t>unos</a:t>
            </a:r>
            <a:r>
              <a:rPr lang="en-US" sz="1800" dirty="0" smtClean="0">
                <a:latin typeface="Times New Roman"/>
                <a:cs typeface="Times New Roman"/>
              </a:rPr>
              <a:t> amigos. A  lo </a:t>
            </a:r>
            <a:r>
              <a:rPr lang="en-US" sz="1800" dirty="0" err="1" smtClean="0">
                <a:latin typeface="Times New Roman"/>
                <a:cs typeface="Times New Roman"/>
              </a:rPr>
              <a:t>mejor</a:t>
            </a:r>
            <a:r>
              <a:rPr lang="en-US" sz="1800" dirty="0" smtClean="0">
                <a:latin typeface="Times New Roman"/>
                <a:cs typeface="Times New Roman"/>
              </a:rPr>
              <a:t> </a:t>
            </a:r>
            <a:r>
              <a:rPr lang="en-US" sz="1800" dirty="0" err="1" smtClean="0">
                <a:latin typeface="Times New Roman"/>
                <a:cs typeface="Times New Roman"/>
              </a:rPr>
              <a:t>vamos</a:t>
            </a:r>
            <a:r>
              <a:rPr lang="en-US" sz="1800" dirty="0" smtClean="0">
                <a:latin typeface="Times New Roman"/>
                <a:cs typeface="Times New Roman"/>
              </a:rPr>
              <a:t> a un </a:t>
            </a:r>
            <a:r>
              <a:rPr lang="en-US" sz="1800" dirty="0" err="1" smtClean="0">
                <a:latin typeface="Times New Roman"/>
                <a:cs typeface="Times New Roman"/>
              </a:rPr>
              <a:t>restaurante</a:t>
            </a:r>
            <a:r>
              <a:rPr lang="en-US" sz="1800" dirty="0" smtClean="0">
                <a:latin typeface="Times New Roman"/>
                <a:cs typeface="Times New Roman"/>
              </a:rPr>
              <a:t> de comida </a:t>
            </a:r>
            <a:r>
              <a:rPr lang="en-US" sz="1800" dirty="0" err="1" smtClean="0">
                <a:latin typeface="Times New Roman"/>
                <a:cs typeface="Times New Roman"/>
              </a:rPr>
              <a:t>salvadoreña</a:t>
            </a:r>
            <a:r>
              <a:rPr lang="en-US" sz="1800" dirty="0" smtClean="0">
                <a:latin typeface="Times New Roman"/>
                <a:cs typeface="Times New Roman"/>
              </a:rPr>
              <a:t>. </a:t>
            </a:r>
          </a:p>
          <a:p>
            <a:pPr marL="0" indent="0">
              <a:buFontTx/>
              <a:buChar char="-"/>
            </a:pPr>
            <a:r>
              <a:rPr lang="en-US" sz="1800" dirty="0" smtClean="0">
                <a:latin typeface="Times New Roman"/>
                <a:cs typeface="Times New Roman"/>
              </a:rPr>
              <a:t> Daniel: </a:t>
            </a:r>
            <a:r>
              <a:rPr lang="en-US" sz="1800" dirty="0" err="1" smtClean="0">
                <a:latin typeface="Times New Roman"/>
                <a:cs typeface="Times New Roman"/>
              </a:rPr>
              <a:t>Sí</a:t>
            </a:r>
            <a:r>
              <a:rPr lang="en-US" sz="1800" dirty="0" smtClean="0">
                <a:latin typeface="Times New Roman"/>
                <a:cs typeface="Times New Roman"/>
              </a:rPr>
              <a:t> </a:t>
            </a:r>
            <a:r>
              <a:rPr lang="en-US" sz="1800" dirty="0" err="1" smtClean="0">
                <a:latin typeface="Times New Roman"/>
                <a:cs typeface="Times New Roman"/>
              </a:rPr>
              <a:t>claro</a:t>
            </a:r>
            <a:r>
              <a:rPr lang="en-US" sz="1800" dirty="0" smtClean="0">
                <a:latin typeface="Times New Roman"/>
                <a:cs typeface="Times New Roman"/>
              </a:rPr>
              <a:t>. Hay </a:t>
            </a:r>
            <a:r>
              <a:rPr lang="en-US" sz="1800" dirty="0" err="1" smtClean="0">
                <a:latin typeface="Times New Roman"/>
                <a:cs typeface="Times New Roman"/>
              </a:rPr>
              <a:t>varios</a:t>
            </a:r>
            <a:r>
              <a:rPr lang="en-US" sz="1800" dirty="0" smtClean="0">
                <a:latin typeface="Times New Roman"/>
                <a:cs typeface="Times New Roman"/>
              </a:rPr>
              <a:t> en la ciudad. A _____________ </a:t>
            </a:r>
            <a:r>
              <a:rPr lang="en-US" sz="1800" dirty="0" err="1" smtClean="0">
                <a:latin typeface="Times New Roman"/>
                <a:cs typeface="Times New Roman"/>
              </a:rPr>
              <a:t>piensan</a:t>
            </a:r>
            <a:r>
              <a:rPr lang="en-US" sz="1800" dirty="0" smtClean="0">
                <a:latin typeface="Times New Roman"/>
                <a:cs typeface="Times New Roman"/>
              </a:rPr>
              <a:t> </a:t>
            </a:r>
            <a:r>
              <a:rPr lang="en-US" sz="1800" dirty="0" err="1" smtClean="0">
                <a:latin typeface="Times New Roman"/>
                <a:cs typeface="Times New Roman"/>
              </a:rPr>
              <a:t>ir</a:t>
            </a:r>
            <a:r>
              <a:rPr lang="en-US" sz="1800" dirty="0" smtClean="0">
                <a:latin typeface="Times New Roman"/>
                <a:cs typeface="Times New Roman"/>
              </a:rPr>
              <a:t>? </a:t>
            </a:r>
          </a:p>
          <a:p>
            <a:pPr marL="0" indent="0">
              <a:buFontTx/>
              <a:buChar char="-"/>
            </a:pPr>
            <a:r>
              <a:rPr lang="en-US" sz="1800" dirty="0" smtClean="0">
                <a:latin typeface="Times New Roman"/>
                <a:cs typeface="Times New Roman"/>
              </a:rPr>
              <a:t> José: Hay </a:t>
            </a:r>
            <a:r>
              <a:rPr lang="en-US" sz="1800" dirty="0" err="1" smtClean="0">
                <a:latin typeface="Times New Roman"/>
                <a:cs typeface="Times New Roman"/>
              </a:rPr>
              <a:t>uno</a:t>
            </a:r>
            <a:r>
              <a:rPr lang="en-US" sz="1800" dirty="0" smtClean="0">
                <a:latin typeface="Times New Roman"/>
                <a:cs typeface="Times New Roman"/>
              </a:rPr>
              <a:t> en el </a:t>
            </a:r>
            <a:r>
              <a:rPr lang="en-US" sz="1800" dirty="0" err="1" smtClean="0">
                <a:latin typeface="Times New Roman"/>
                <a:cs typeface="Times New Roman"/>
              </a:rPr>
              <a:t>centro</a:t>
            </a:r>
            <a:r>
              <a:rPr lang="en-US" sz="1800" dirty="0" smtClean="0">
                <a:latin typeface="Times New Roman"/>
                <a:cs typeface="Times New Roman"/>
              </a:rPr>
              <a:t>, </a:t>
            </a:r>
            <a:r>
              <a:rPr lang="en-US" sz="1800" dirty="0" err="1" smtClean="0">
                <a:latin typeface="Times New Roman"/>
                <a:cs typeface="Times New Roman"/>
              </a:rPr>
              <a:t>donde</a:t>
            </a:r>
            <a:r>
              <a:rPr lang="en-US" sz="1800" dirty="0" smtClean="0">
                <a:latin typeface="Times New Roman"/>
                <a:cs typeface="Times New Roman"/>
              </a:rPr>
              <a:t> </a:t>
            </a:r>
            <a:r>
              <a:rPr lang="en-US" sz="1800" dirty="0" err="1" smtClean="0">
                <a:latin typeface="Times New Roman"/>
                <a:cs typeface="Times New Roman"/>
              </a:rPr>
              <a:t>venden</a:t>
            </a:r>
            <a:r>
              <a:rPr lang="en-US" sz="1800" dirty="0" smtClean="0">
                <a:latin typeface="Times New Roman"/>
                <a:cs typeface="Times New Roman"/>
              </a:rPr>
              <a:t> la </a:t>
            </a:r>
            <a:r>
              <a:rPr lang="en-US" sz="1800" dirty="0" err="1" smtClean="0">
                <a:latin typeface="Times New Roman"/>
                <a:cs typeface="Times New Roman"/>
              </a:rPr>
              <a:t>mejores</a:t>
            </a:r>
            <a:r>
              <a:rPr lang="en-US" sz="1800" dirty="0" smtClean="0">
                <a:latin typeface="Times New Roman"/>
                <a:cs typeface="Times New Roman"/>
              </a:rPr>
              <a:t> </a:t>
            </a:r>
            <a:r>
              <a:rPr lang="en-US" sz="1800" i="1" dirty="0" err="1" smtClean="0">
                <a:latin typeface="Times New Roman"/>
                <a:cs typeface="Times New Roman"/>
              </a:rPr>
              <a:t>pupusas</a:t>
            </a:r>
            <a:r>
              <a:rPr lang="en-US" sz="1800" i="1" dirty="0" smtClean="0">
                <a:latin typeface="Times New Roman"/>
                <a:cs typeface="Times New Roman"/>
              </a:rPr>
              <a:t> </a:t>
            </a:r>
            <a:r>
              <a:rPr lang="en-US" sz="1800" dirty="0" smtClean="0">
                <a:latin typeface="Times New Roman"/>
                <a:cs typeface="Times New Roman"/>
              </a:rPr>
              <a:t>de la ciudad.</a:t>
            </a:r>
          </a:p>
          <a:p>
            <a:pPr marL="0" indent="0">
              <a:buFontTx/>
              <a:buChar char="-"/>
            </a:pPr>
            <a:r>
              <a:rPr lang="en-US" sz="1800" dirty="0" smtClean="0">
                <a:latin typeface="Times New Roman"/>
                <a:cs typeface="Times New Roman"/>
              </a:rPr>
              <a:t> Daniel: ¿_____________ son </a:t>
            </a:r>
            <a:r>
              <a:rPr lang="en-US" sz="1800" i="1" dirty="0" err="1" smtClean="0">
                <a:latin typeface="Times New Roman"/>
                <a:cs typeface="Times New Roman"/>
              </a:rPr>
              <a:t>pupusas</a:t>
            </a:r>
            <a:r>
              <a:rPr lang="en-US" sz="1800" dirty="0" smtClean="0">
                <a:latin typeface="Times New Roman"/>
                <a:cs typeface="Times New Roman"/>
              </a:rPr>
              <a:t>?</a:t>
            </a:r>
          </a:p>
          <a:p>
            <a:pPr marL="0" indent="0">
              <a:buFontTx/>
              <a:buChar char="-"/>
            </a:pPr>
            <a:r>
              <a:rPr lang="en-US" sz="1800" dirty="0" smtClean="0">
                <a:latin typeface="Times New Roman"/>
                <a:cs typeface="Times New Roman"/>
              </a:rPr>
              <a:t>José: </a:t>
            </a:r>
            <a:r>
              <a:rPr lang="en-US" sz="1800" dirty="0" err="1" smtClean="0">
                <a:latin typeface="Times New Roman"/>
                <a:cs typeface="Times New Roman"/>
              </a:rPr>
              <a:t>Vamos</a:t>
            </a:r>
            <a:r>
              <a:rPr lang="en-US" sz="1800" dirty="0" smtClean="0">
                <a:latin typeface="Times New Roman"/>
                <a:cs typeface="Times New Roman"/>
              </a:rPr>
              <a:t> Daniel, </a:t>
            </a:r>
            <a:r>
              <a:rPr lang="en-US" sz="1800" dirty="0" err="1" smtClean="0">
                <a:latin typeface="Times New Roman"/>
                <a:cs typeface="Times New Roman"/>
              </a:rPr>
              <a:t>te</a:t>
            </a:r>
            <a:r>
              <a:rPr lang="en-US" sz="1800" dirty="0" smtClean="0">
                <a:latin typeface="Times New Roman"/>
                <a:cs typeface="Times New Roman"/>
              </a:rPr>
              <a:t> lo he </a:t>
            </a:r>
            <a:r>
              <a:rPr lang="en-US" sz="1800" dirty="0" err="1" smtClean="0">
                <a:latin typeface="Times New Roman"/>
                <a:cs typeface="Times New Roman"/>
              </a:rPr>
              <a:t>explicado</a:t>
            </a:r>
            <a:r>
              <a:rPr lang="en-US" sz="1800" dirty="0" smtClean="0">
                <a:latin typeface="Times New Roman"/>
                <a:cs typeface="Times New Roman"/>
              </a:rPr>
              <a:t> mil </a:t>
            </a:r>
            <a:r>
              <a:rPr lang="en-US" sz="1800" dirty="0" err="1" smtClean="0">
                <a:latin typeface="Times New Roman"/>
                <a:cs typeface="Times New Roman"/>
              </a:rPr>
              <a:t>veces</a:t>
            </a:r>
            <a:r>
              <a:rPr lang="en-US" sz="1800" dirty="0" smtClean="0">
                <a:latin typeface="Times New Roman"/>
                <a:cs typeface="Times New Roman"/>
              </a:rPr>
              <a:t>. Son como </a:t>
            </a:r>
            <a:r>
              <a:rPr lang="en-US" sz="1800" dirty="0" err="1" smtClean="0">
                <a:latin typeface="Times New Roman"/>
                <a:cs typeface="Times New Roman"/>
              </a:rPr>
              <a:t>unas</a:t>
            </a:r>
            <a:r>
              <a:rPr lang="en-US" sz="1800" dirty="0" smtClean="0">
                <a:latin typeface="Times New Roman"/>
                <a:cs typeface="Times New Roman"/>
              </a:rPr>
              <a:t> tortillas de </a:t>
            </a:r>
            <a:r>
              <a:rPr lang="en-US" sz="1800" dirty="0" err="1" smtClean="0">
                <a:latin typeface="Times New Roman"/>
                <a:cs typeface="Times New Roman"/>
              </a:rPr>
              <a:t>maíz</a:t>
            </a:r>
            <a:r>
              <a:rPr lang="en-US" sz="1800" dirty="0" smtClean="0">
                <a:latin typeface="Times New Roman"/>
                <a:cs typeface="Times New Roman"/>
              </a:rPr>
              <a:t>, </a:t>
            </a:r>
            <a:r>
              <a:rPr lang="en-US" sz="1800" dirty="0" err="1" smtClean="0">
                <a:latin typeface="Times New Roman"/>
                <a:cs typeface="Times New Roman"/>
              </a:rPr>
              <a:t>pero</a:t>
            </a:r>
            <a:r>
              <a:rPr lang="en-US" sz="1800" dirty="0" smtClean="0">
                <a:latin typeface="Times New Roman"/>
                <a:cs typeface="Times New Roman"/>
              </a:rPr>
              <a:t> </a:t>
            </a:r>
            <a:r>
              <a:rPr lang="en-US" sz="1800" dirty="0" err="1" smtClean="0">
                <a:latin typeface="Times New Roman"/>
                <a:cs typeface="Times New Roman"/>
              </a:rPr>
              <a:t>más</a:t>
            </a:r>
            <a:r>
              <a:rPr lang="en-US" sz="1800" dirty="0" smtClean="0">
                <a:latin typeface="Times New Roman"/>
                <a:cs typeface="Times New Roman"/>
              </a:rPr>
              <a:t> </a:t>
            </a:r>
            <a:r>
              <a:rPr lang="en-US" sz="1800" dirty="0" err="1" smtClean="0">
                <a:latin typeface="Times New Roman"/>
                <a:cs typeface="Times New Roman"/>
              </a:rPr>
              <a:t>gordas</a:t>
            </a:r>
            <a:r>
              <a:rPr lang="en-US" sz="1800" dirty="0" smtClean="0">
                <a:latin typeface="Times New Roman"/>
                <a:cs typeface="Times New Roman"/>
              </a:rPr>
              <a:t>, y se </a:t>
            </a:r>
            <a:r>
              <a:rPr lang="en-US" sz="1800" dirty="0" err="1" smtClean="0">
                <a:latin typeface="Times New Roman"/>
                <a:cs typeface="Times New Roman"/>
              </a:rPr>
              <a:t>sirven</a:t>
            </a:r>
            <a:r>
              <a:rPr lang="en-US" sz="1800" dirty="0" smtClean="0">
                <a:latin typeface="Times New Roman"/>
                <a:cs typeface="Times New Roman"/>
              </a:rPr>
              <a:t> con </a:t>
            </a:r>
            <a:r>
              <a:rPr lang="en-US" sz="1800" dirty="0" err="1" smtClean="0">
                <a:latin typeface="Times New Roman"/>
                <a:cs typeface="Times New Roman"/>
              </a:rPr>
              <a:t>pollo</a:t>
            </a:r>
            <a:r>
              <a:rPr lang="en-US" sz="1800" dirty="0" smtClean="0">
                <a:latin typeface="Times New Roman"/>
                <a:cs typeface="Times New Roman"/>
              </a:rPr>
              <a:t>, carne de res u </a:t>
            </a:r>
            <a:r>
              <a:rPr lang="en-US" sz="1800" dirty="0" err="1" smtClean="0">
                <a:latin typeface="Times New Roman"/>
                <a:cs typeface="Times New Roman"/>
              </a:rPr>
              <a:t>otras</a:t>
            </a:r>
            <a:r>
              <a:rPr lang="en-US" sz="1800" dirty="0" smtClean="0">
                <a:latin typeface="Times New Roman"/>
                <a:cs typeface="Times New Roman"/>
              </a:rPr>
              <a:t> </a:t>
            </a:r>
            <a:r>
              <a:rPr lang="en-US" sz="1800" dirty="0" err="1" smtClean="0">
                <a:latin typeface="Times New Roman"/>
                <a:cs typeface="Times New Roman"/>
              </a:rPr>
              <a:t>carnes</a:t>
            </a:r>
            <a:r>
              <a:rPr lang="en-US" sz="1800" dirty="0" smtClean="0">
                <a:latin typeface="Times New Roman"/>
                <a:cs typeface="Times New Roman"/>
              </a:rPr>
              <a:t>.</a:t>
            </a:r>
          </a:p>
          <a:p>
            <a:pPr marL="0" indent="0">
              <a:buFontTx/>
              <a:buChar char="-"/>
            </a:pPr>
            <a:r>
              <a:rPr lang="en-US" sz="1800" dirty="0" smtClean="0">
                <a:latin typeface="Times New Roman"/>
                <a:cs typeface="Times New Roman"/>
              </a:rPr>
              <a:t> Daniel: ¿_____________________ son </a:t>
            </a:r>
            <a:r>
              <a:rPr lang="en-US" sz="1800" dirty="0" err="1" smtClean="0">
                <a:latin typeface="Times New Roman"/>
                <a:cs typeface="Times New Roman"/>
              </a:rPr>
              <a:t>tus</a:t>
            </a:r>
            <a:r>
              <a:rPr lang="en-US" sz="1800" dirty="0" smtClean="0">
                <a:latin typeface="Times New Roman"/>
                <a:cs typeface="Times New Roman"/>
              </a:rPr>
              <a:t> </a:t>
            </a:r>
            <a:r>
              <a:rPr lang="en-US" sz="1800" dirty="0" err="1" smtClean="0">
                <a:latin typeface="Times New Roman"/>
                <a:cs typeface="Times New Roman"/>
              </a:rPr>
              <a:t>preferidas</a:t>
            </a:r>
            <a:r>
              <a:rPr lang="en-US" sz="1800" dirty="0" smtClean="0">
                <a:latin typeface="Times New Roman"/>
                <a:cs typeface="Times New Roman"/>
              </a:rPr>
              <a:t>?</a:t>
            </a:r>
          </a:p>
          <a:p>
            <a:pPr marL="0" indent="0">
              <a:buFontTx/>
              <a:buChar char="-"/>
            </a:pPr>
            <a:r>
              <a:rPr lang="en-US" sz="1800" dirty="0" smtClean="0">
                <a:latin typeface="Times New Roman"/>
                <a:cs typeface="Times New Roman"/>
              </a:rPr>
              <a:t>José: A </a:t>
            </a:r>
            <a:r>
              <a:rPr lang="en-US" sz="1800" dirty="0" err="1" smtClean="0">
                <a:latin typeface="Times New Roman"/>
                <a:cs typeface="Times New Roman"/>
              </a:rPr>
              <a:t>mí</a:t>
            </a:r>
            <a:r>
              <a:rPr lang="en-US" sz="1800" dirty="0" smtClean="0">
                <a:latin typeface="Times New Roman"/>
                <a:cs typeface="Times New Roman"/>
              </a:rPr>
              <a:t> </a:t>
            </a:r>
            <a:r>
              <a:rPr lang="en-US" sz="1800" dirty="0" err="1" smtClean="0">
                <a:latin typeface="Times New Roman"/>
                <a:cs typeface="Times New Roman"/>
              </a:rPr>
              <a:t>encantan</a:t>
            </a:r>
            <a:r>
              <a:rPr lang="en-US" sz="1800" dirty="0" smtClean="0">
                <a:latin typeface="Times New Roman"/>
                <a:cs typeface="Times New Roman"/>
              </a:rPr>
              <a:t>  </a:t>
            </a:r>
            <a:r>
              <a:rPr lang="en-US" sz="1800" dirty="0" err="1" smtClean="0">
                <a:latin typeface="Times New Roman"/>
                <a:cs typeface="Times New Roman"/>
              </a:rPr>
              <a:t>las</a:t>
            </a:r>
            <a:r>
              <a:rPr lang="en-US" sz="1800" dirty="0" smtClean="0">
                <a:latin typeface="Times New Roman"/>
                <a:cs typeface="Times New Roman"/>
              </a:rPr>
              <a:t> de carne de res. ¿</a:t>
            </a:r>
            <a:r>
              <a:rPr lang="en-US" sz="1800" dirty="0" err="1" smtClean="0">
                <a:latin typeface="Times New Roman"/>
                <a:cs typeface="Times New Roman"/>
              </a:rPr>
              <a:t>Por</a:t>
            </a:r>
            <a:r>
              <a:rPr lang="en-US" sz="1800" dirty="0" smtClean="0">
                <a:latin typeface="Times New Roman"/>
                <a:cs typeface="Times New Roman"/>
              </a:rPr>
              <a:t> </a:t>
            </a:r>
            <a:r>
              <a:rPr lang="en-US" sz="1800" dirty="0" err="1" smtClean="0">
                <a:latin typeface="Times New Roman"/>
                <a:cs typeface="Times New Roman"/>
              </a:rPr>
              <a:t>qué</a:t>
            </a:r>
            <a:r>
              <a:rPr lang="en-US" sz="1800" dirty="0" smtClean="0">
                <a:latin typeface="Times New Roman"/>
                <a:cs typeface="Times New Roman"/>
              </a:rPr>
              <a:t> no </a:t>
            </a:r>
            <a:r>
              <a:rPr lang="en-US" sz="1800" dirty="0" err="1" smtClean="0">
                <a:latin typeface="Times New Roman"/>
                <a:cs typeface="Times New Roman"/>
              </a:rPr>
              <a:t>vienes</a:t>
            </a:r>
            <a:r>
              <a:rPr lang="en-US" sz="1800" dirty="0" smtClean="0">
                <a:latin typeface="Times New Roman"/>
                <a:cs typeface="Times New Roman"/>
              </a:rPr>
              <a:t> </a:t>
            </a:r>
            <a:r>
              <a:rPr lang="en-US" sz="1800" dirty="0" err="1" smtClean="0">
                <a:latin typeface="Times New Roman"/>
                <a:cs typeface="Times New Roman"/>
              </a:rPr>
              <a:t>nosotros</a:t>
            </a:r>
            <a:r>
              <a:rPr lang="en-US" sz="1800" dirty="0" smtClean="0">
                <a:latin typeface="Times New Roman"/>
                <a:cs typeface="Times New Roman"/>
              </a:rPr>
              <a:t>?</a:t>
            </a:r>
          </a:p>
          <a:p>
            <a:pPr marL="0" indent="0">
              <a:buFontTx/>
              <a:buChar char="-"/>
            </a:pPr>
            <a:r>
              <a:rPr lang="en-US" sz="1800" dirty="0" err="1" smtClean="0">
                <a:latin typeface="Times New Roman"/>
                <a:cs typeface="Times New Roman"/>
              </a:rPr>
              <a:t>Daniel:Lo</a:t>
            </a:r>
            <a:r>
              <a:rPr lang="en-US" sz="1800" dirty="0" smtClean="0">
                <a:latin typeface="Times New Roman"/>
                <a:cs typeface="Times New Roman"/>
              </a:rPr>
              <a:t> </a:t>
            </a:r>
            <a:r>
              <a:rPr lang="en-US" sz="1800" dirty="0" err="1" smtClean="0">
                <a:latin typeface="Times New Roman"/>
                <a:cs typeface="Times New Roman"/>
              </a:rPr>
              <a:t>siento</a:t>
            </a:r>
            <a:r>
              <a:rPr lang="en-US" sz="1800" dirty="0" smtClean="0">
                <a:latin typeface="Times New Roman"/>
                <a:cs typeface="Times New Roman"/>
              </a:rPr>
              <a:t>, </a:t>
            </a:r>
            <a:r>
              <a:rPr lang="en-US" sz="1800" dirty="0" err="1" smtClean="0">
                <a:latin typeface="Times New Roman"/>
                <a:cs typeface="Times New Roman"/>
              </a:rPr>
              <a:t>pero</a:t>
            </a:r>
            <a:r>
              <a:rPr lang="en-US" sz="1800" dirty="0" smtClean="0">
                <a:latin typeface="Times New Roman"/>
                <a:cs typeface="Times New Roman"/>
              </a:rPr>
              <a:t> </a:t>
            </a:r>
            <a:r>
              <a:rPr lang="en-US" sz="1800" dirty="0" err="1" smtClean="0">
                <a:latin typeface="Times New Roman"/>
                <a:cs typeface="Times New Roman"/>
              </a:rPr>
              <a:t>tengo</a:t>
            </a:r>
            <a:r>
              <a:rPr lang="en-US" sz="1800" dirty="0" smtClean="0">
                <a:latin typeface="Times New Roman"/>
                <a:cs typeface="Times New Roman"/>
              </a:rPr>
              <a:t> planes de </a:t>
            </a:r>
            <a:r>
              <a:rPr lang="en-US" sz="1800" dirty="0" err="1" smtClean="0">
                <a:latin typeface="Times New Roman"/>
                <a:cs typeface="Times New Roman"/>
              </a:rPr>
              <a:t>juntarme</a:t>
            </a:r>
            <a:r>
              <a:rPr lang="en-US" sz="1800" dirty="0" smtClean="0">
                <a:latin typeface="Times New Roman"/>
                <a:cs typeface="Times New Roman"/>
              </a:rPr>
              <a:t> con </a:t>
            </a:r>
            <a:r>
              <a:rPr lang="en-US" sz="1800" dirty="0" err="1" smtClean="0">
                <a:latin typeface="Times New Roman"/>
                <a:cs typeface="Times New Roman"/>
              </a:rPr>
              <a:t>unos</a:t>
            </a:r>
            <a:r>
              <a:rPr lang="en-US" sz="1800" dirty="0" smtClean="0">
                <a:latin typeface="Times New Roman"/>
                <a:cs typeface="Times New Roman"/>
              </a:rPr>
              <a:t> amigos </a:t>
            </a:r>
            <a:r>
              <a:rPr lang="en-US" sz="1800" dirty="0" err="1" smtClean="0">
                <a:latin typeface="Times New Roman"/>
                <a:cs typeface="Times New Roman"/>
              </a:rPr>
              <a:t>esta</a:t>
            </a:r>
            <a:r>
              <a:rPr lang="en-US" sz="1800" dirty="0" smtClean="0">
                <a:latin typeface="Times New Roman"/>
                <a:cs typeface="Times New Roman"/>
              </a:rPr>
              <a:t> </a:t>
            </a:r>
            <a:r>
              <a:rPr lang="en-US" sz="1800" dirty="0" err="1" smtClean="0">
                <a:latin typeface="Times New Roman"/>
                <a:cs typeface="Times New Roman"/>
              </a:rPr>
              <a:t>noche</a:t>
            </a:r>
            <a:r>
              <a:rPr lang="en-US" sz="1800" dirty="0" smtClean="0">
                <a:latin typeface="Times New Roman"/>
                <a:cs typeface="Times New Roman"/>
              </a:rPr>
              <a:t>. </a:t>
            </a:r>
          </a:p>
          <a:p>
            <a:pPr marL="0" indent="0">
              <a:buFontTx/>
              <a:buChar char="-"/>
            </a:pPr>
            <a:r>
              <a:rPr lang="en-US" sz="1800" dirty="0" smtClean="0">
                <a:latin typeface="Times New Roman"/>
                <a:cs typeface="Times New Roman"/>
              </a:rPr>
              <a:t>José: </a:t>
            </a:r>
            <a:r>
              <a:rPr lang="en-US" sz="1800" dirty="0" err="1" smtClean="0">
                <a:latin typeface="Times New Roman"/>
                <a:cs typeface="Times New Roman"/>
              </a:rPr>
              <a:t>Pues</a:t>
            </a:r>
            <a:r>
              <a:rPr lang="en-US" sz="1800" dirty="0" smtClean="0">
                <a:latin typeface="Times New Roman"/>
                <a:cs typeface="Times New Roman"/>
              </a:rPr>
              <a:t> </a:t>
            </a:r>
            <a:r>
              <a:rPr lang="en-US" sz="1800" dirty="0" err="1" smtClean="0">
                <a:latin typeface="Times New Roman"/>
                <a:cs typeface="Times New Roman"/>
              </a:rPr>
              <a:t>diles</a:t>
            </a:r>
            <a:r>
              <a:rPr lang="en-US" sz="1800" dirty="0" smtClean="0">
                <a:latin typeface="Times New Roman"/>
                <a:cs typeface="Times New Roman"/>
              </a:rPr>
              <a:t> </a:t>
            </a:r>
            <a:r>
              <a:rPr lang="en-US" sz="1800" dirty="0" err="1" smtClean="0">
                <a:latin typeface="Times New Roman"/>
                <a:cs typeface="Times New Roman"/>
              </a:rPr>
              <a:t>que</a:t>
            </a:r>
            <a:r>
              <a:rPr lang="en-US" sz="1800" dirty="0" smtClean="0">
                <a:latin typeface="Times New Roman"/>
                <a:cs typeface="Times New Roman"/>
              </a:rPr>
              <a:t> </a:t>
            </a:r>
            <a:r>
              <a:rPr lang="en-US" sz="1800" dirty="0" err="1" smtClean="0">
                <a:latin typeface="Times New Roman"/>
                <a:cs typeface="Times New Roman"/>
              </a:rPr>
              <a:t>tienes</a:t>
            </a:r>
            <a:r>
              <a:rPr lang="en-US" sz="1800" dirty="0" smtClean="0">
                <a:latin typeface="Times New Roman"/>
                <a:cs typeface="Times New Roman"/>
              </a:rPr>
              <a:t> un </a:t>
            </a:r>
            <a:r>
              <a:rPr lang="en-US" sz="1800" dirty="0" err="1" smtClean="0">
                <a:latin typeface="Times New Roman"/>
                <a:cs typeface="Times New Roman"/>
              </a:rPr>
              <a:t>contratiempo</a:t>
            </a:r>
            <a:r>
              <a:rPr lang="en-US" sz="1800" dirty="0" smtClean="0">
                <a:latin typeface="Times New Roman"/>
                <a:cs typeface="Times New Roman"/>
              </a:rPr>
              <a:t>, </a:t>
            </a:r>
            <a:r>
              <a:rPr lang="en-US" sz="1800" dirty="0" err="1" smtClean="0">
                <a:latin typeface="Times New Roman"/>
                <a:cs typeface="Times New Roman"/>
              </a:rPr>
              <a:t>vienes</a:t>
            </a:r>
            <a:r>
              <a:rPr lang="en-US" sz="1800" dirty="0" smtClean="0">
                <a:latin typeface="Times New Roman"/>
                <a:cs typeface="Times New Roman"/>
              </a:rPr>
              <a:t> a comer con </a:t>
            </a:r>
            <a:r>
              <a:rPr lang="en-US" sz="1800" dirty="0" err="1" smtClean="0">
                <a:latin typeface="Times New Roman"/>
                <a:cs typeface="Times New Roman"/>
              </a:rPr>
              <a:t>nosotros</a:t>
            </a:r>
            <a:r>
              <a:rPr lang="en-US" sz="1800" dirty="0" smtClean="0">
                <a:latin typeface="Times New Roman"/>
                <a:cs typeface="Times New Roman"/>
              </a:rPr>
              <a:t> y </a:t>
            </a:r>
            <a:r>
              <a:rPr lang="en-US" sz="1800" dirty="0" err="1" smtClean="0">
                <a:latin typeface="Times New Roman"/>
                <a:cs typeface="Times New Roman"/>
              </a:rPr>
              <a:t>luego</a:t>
            </a:r>
            <a:r>
              <a:rPr lang="en-US" sz="1800" dirty="0" smtClean="0">
                <a:latin typeface="Times New Roman"/>
                <a:cs typeface="Times New Roman"/>
              </a:rPr>
              <a:t> vas a </a:t>
            </a:r>
            <a:r>
              <a:rPr lang="en-US" sz="1800" dirty="0" err="1" smtClean="0">
                <a:latin typeface="Times New Roman"/>
                <a:cs typeface="Times New Roman"/>
              </a:rPr>
              <a:t>reunirte</a:t>
            </a:r>
            <a:r>
              <a:rPr lang="en-US" sz="1800" dirty="0" smtClean="0">
                <a:latin typeface="Times New Roman"/>
                <a:cs typeface="Times New Roman"/>
              </a:rPr>
              <a:t> con </a:t>
            </a:r>
            <a:r>
              <a:rPr lang="en-US" sz="1800" dirty="0" err="1" smtClean="0">
                <a:latin typeface="Times New Roman"/>
                <a:cs typeface="Times New Roman"/>
              </a:rPr>
              <a:t>tus</a:t>
            </a:r>
            <a:r>
              <a:rPr lang="en-US" sz="1800" dirty="0" smtClean="0">
                <a:latin typeface="Times New Roman"/>
                <a:cs typeface="Times New Roman"/>
              </a:rPr>
              <a:t> amigos.</a:t>
            </a:r>
          </a:p>
          <a:p>
            <a:pPr marL="0" indent="0">
              <a:buFontTx/>
              <a:buChar char="-"/>
            </a:pPr>
            <a:r>
              <a:rPr lang="en-US" sz="1800" dirty="0" smtClean="0">
                <a:latin typeface="Times New Roman"/>
                <a:cs typeface="Times New Roman"/>
              </a:rPr>
              <a:t>Daniel: Me </a:t>
            </a:r>
            <a:r>
              <a:rPr lang="en-US" sz="1800" dirty="0" err="1" smtClean="0">
                <a:latin typeface="Times New Roman"/>
                <a:cs typeface="Times New Roman"/>
              </a:rPr>
              <a:t>parece</a:t>
            </a:r>
            <a:r>
              <a:rPr lang="en-US" sz="1800" dirty="0" smtClean="0">
                <a:latin typeface="Times New Roman"/>
                <a:cs typeface="Times New Roman"/>
              </a:rPr>
              <a:t> </a:t>
            </a:r>
            <a:r>
              <a:rPr lang="en-US" sz="1800" dirty="0" err="1" smtClean="0">
                <a:latin typeface="Times New Roman"/>
                <a:cs typeface="Times New Roman"/>
              </a:rPr>
              <a:t>chevere</a:t>
            </a:r>
            <a:r>
              <a:rPr lang="en-US" sz="1800" dirty="0" smtClean="0">
                <a:latin typeface="Times New Roman"/>
                <a:cs typeface="Times New Roman"/>
              </a:rPr>
              <a:t> el plan. ¿_________ </a:t>
            </a:r>
            <a:r>
              <a:rPr lang="en-US" sz="1800" dirty="0" err="1" smtClean="0">
                <a:latin typeface="Times New Roman"/>
                <a:cs typeface="Times New Roman"/>
              </a:rPr>
              <a:t>es</a:t>
            </a:r>
            <a:r>
              <a:rPr lang="en-US" sz="1800" dirty="0" smtClean="0">
                <a:latin typeface="Times New Roman"/>
                <a:cs typeface="Times New Roman"/>
              </a:rPr>
              <a:t> la </a:t>
            </a:r>
            <a:r>
              <a:rPr lang="en-US" sz="1800" dirty="0" err="1" smtClean="0">
                <a:latin typeface="Times New Roman"/>
                <a:cs typeface="Times New Roman"/>
              </a:rPr>
              <a:t>dirección</a:t>
            </a:r>
            <a:r>
              <a:rPr lang="en-US" sz="1800" dirty="0" smtClean="0">
                <a:latin typeface="Times New Roman"/>
                <a:cs typeface="Times New Roman"/>
              </a:rPr>
              <a:t> del </a:t>
            </a:r>
            <a:r>
              <a:rPr lang="en-US" sz="1800" dirty="0" err="1" smtClean="0">
                <a:latin typeface="Times New Roman"/>
                <a:cs typeface="Times New Roman"/>
              </a:rPr>
              <a:t>restaurante</a:t>
            </a:r>
            <a:r>
              <a:rPr lang="en-US" sz="1800" dirty="0" smtClean="0">
                <a:latin typeface="Times New Roman"/>
                <a:cs typeface="Times New Roman"/>
              </a:rPr>
              <a:t>?</a:t>
            </a:r>
          </a:p>
          <a:p>
            <a:pPr marL="0" indent="0">
              <a:buFontTx/>
              <a:buChar char="-"/>
            </a:pPr>
            <a:r>
              <a:rPr lang="en-US" sz="1800" dirty="0" smtClean="0">
                <a:latin typeface="Times New Roman"/>
                <a:cs typeface="Times New Roman"/>
              </a:rPr>
              <a:t>José: Te la </a:t>
            </a:r>
            <a:r>
              <a:rPr lang="en-US" sz="1800" dirty="0" err="1" smtClean="0">
                <a:latin typeface="Times New Roman"/>
                <a:cs typeface="Times New Roman"/>
              </a:rPr>
              <a:t>envío</a:t>
            </a:r>
            <a:r>
              <a:rPr lang="en-US" sz="1800" dirty="0" smtClean="0">
                <a:latin typeface="Times New Roman"/>
                <a:cs typeface="Times New Roman"/>
              </a:rPr>
              <a:t> en un </a:t>
            </a:r>
            <a:r>
              <a:rPr lang="en-US" sz="1800" dirty="0" err="1" smtClean="0">
                <a:latin typeface="Times New Roman"/>
                <a:cs typeface="Times New Roman"/>
              </a:rPr>
              <a:t>mensaje</a:t>
            </a:r>
            <a:r>
              <a:rPr lang="en-US" sz="1800" dirty="0" smtClean="0">
                <a:latin typeface="Times New Roman"/>
                <a:cs typeface="Times New Roman"/>
              </a:rPr>
              <a:t> de </a:t>
            </a:r>
            <a:r>
              <a:rPr lang="en-US" sz="1800" dirty="0" err="1" smtClean="0">
                <a:latin typeface="Times New Roman"/>
                <a:cs typeface="Times New Roman"/>
              </a:rPr>
              <a:t>texto</a:t>
            </a:r>
            <a:endParaRPr lang="en-US" sz="1800" dirty="0" smtClean="0">
              <a:latin typeface="Times New Roman"/>
              <a:cs typeface="Times New Roman"/>
            </a:endParaRPr>
          </a:p>
          <a:p>
            <a:pPr marL="0" indent="0">
              <a:buFontTx/>
              <a:buChar char="-"/>
            </a:pPr>
            <a:r>
              <a:rPr lang="en-US" sz="1800" dirty="0" smtClean="0">
                <a:latin typeface="Times New Roman"/>
                <a:cs typeface="Times New Roman"/>
              </a:rPr>
              <a:t>Daniel: </a:t>
            </a:r>
            <a:r>
              <a:rPr lang="en-US" sz="1800" dirty="0" err="1" smtClean="0">
                <a:latin typeface="Times New Roman"/>
                <a:cs typeface="Times New Roman"/>
              </a:rPr>
              <a:t>Listo</a:t>
            </a:r>
            <a:r>
              <a:rPr lang="en-US" sz="1800" dirty="0" smtClean="0">
                <a:latin typeface="Times New Roman"/>
                <a:cs typeface="Times New Roman"/>
              </a:rPr>
              <a:t>, </a:t>
            </a:r>
            <a:r>
              <a:rPr lang="en-US" sz="1800" dirty="0" err="1" smtClean="0">
                <a:latin typeface="Times New Roman"/>
                <a:cs typeface="Times New Roman"/>
              </a:rPr>
              <a:t>nos</a:t>
            </a:r>
            <a:r>
              <a:rPr lang="en-US" sz="1800" dirty="0" smtClean="0">
                <a:latin typeface="Times New Roman"/>
                <a:cs typeface="Times New Roman"/>
              </a:rPr>
              <a:t> </a:t>
            </a:r>
            <a:r>
              <a:rPr lang="en-US" sz="1800" dirty="0" err="1" smtClean="0">
                <a:latin typeface="Times New Roman"/>
                <a:cs typeface="Times New Roman"/>
              </a:rPr>
              <a:t>vemos</a:t>
            </a:r>
            <a:r>
              <a:rPr lang="en-US" sz="1800" dirty="0" smtClean="0">
                <a:latin typeface="Times New Roman"/>
                <a:cs typeface="Times New Roman"/>
              </a:rPr>
              <a:t> </a:t>
            </a:r>
            <a:r>
              <a:rPr lang="en-US" sz="1800" dirty="0" err="1" smtClean="0">
                <a:latin typeface="Times New Roman"/>
                <a:cs typeface="Times New Roman"/>
              </a:rPr>
              <a:t>más</a:t>
            </a:r>
            <a:r>
              <a:rPr lang="en-US" sz="1800" dirty="0" smtClean="0">
                <a:latin typeface="Times New Roman"/>
                <a:cs typeface="Times New Roman"/>
              </a:rPr>
              <a:t> </a:t>
            </a:r>
            <a:r>
              <a:rPr lang="en-US" sz="1800" dirty="0" err="1" smtClean="0">
                <a:latin typeface="Times New Roman"/>
                <a:cs typeface="Times New Roman"/>
              </a:rPr>
              <a:t>tarde</a:t>
            </a:r>
            <a:r>
              <a:rPr lang="en-US" sz="1800" dirty="0" smtClean="0">
                <a:latin typeface="Times New Roman"/>
                <a:cs typeface="Times New Roman"/>
              </a:rPr>
              <a:t>.</a:t>
            </a:r>
            <a:endParaRPr lang="en-US" sz="1800" dirty="0"/>
          </a:p>
        </p:txBody>
      </p:sp>
      <p:sp>
        <p:nvSpPr>
          <p:cNvPr id="8" name="Rectangle 7"/>
          <p:cNvSpPr/>
          <p:nvPr/>
        </p:nvSpPr>
        <p:spPr>
          <a:xfrm>
            <a:off x="0" y="0"/>
            <a:ext cx="8382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8382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a:xfrm>
            <a:off x="5715000" y="0"/>
            <a:ext cx="3429000" cy="6858000"/>
          </a:xfrm>
        </p:spPr>
        <p:txBody>
          <a:bodyPr>
            <a:normAutofit/>
          </a:bodyPr>
          <a:lstStyle/>
          <a:p>
            <a:pPr>
              <a:buNone/>
            </a:pPr>
            <a:r>
              <a:rPr lang="en-US" sz="2000" b="1" dirty="0" err="1" smtClean="0"/>
              <a:t>Actividad</a:t>
            </a:r>
            <a:r>
              <a:rPr lang="en-US" sz="2000" b="1" dirty="0" smtClean="0"/>
              <a:t> 13</a:t>
            </a:r>
          </a:p>
          <a:p>
            <a:pPr marL="0" indent="0">
              <a:buNone/>
            </a:pPr>
            <a:r>
              <a:rPr lang="en-US" sz="2000" dirty="0" smtClean="0"/>
              <a:t>Identifica los </a:t>
            </a:r>
            <a:r>
              <a:rPr lang="en-US" sz="2000" dirty="0" err="1" smtClean="0"/>
              <a:t>complementos</a:t>
            </a:r>
            <a:r>
              <a:rPr lang="en-US" sz="2000" dirty="0" smtClean="0"/>
              <a:t> </a:t>
            </a:r>
            <a:r>
              <a:rPr lang="en-US" sz="2000" dirty="0" err="1" smtClean="0"/>
              <a:t>directos</a:t>
            </a:r>
            <a:r>
              <a:rPr lang="en-US" sz="2000" dirty="0" smtClean="0"/>
              <a:t> en el </a:t>
            </a:r>
            <a:r>
              <a:rPr lang="en-US" sz="2000" dirty="0" err="1" smtClean="0"/>
              <a:t>siguiente</a:t>
            </a:r>
            <a:r>
              <a:rPr lang="en-US" sz="2000" dirty="0" smtClean="0"/>
              <a:t> </a:t>
            </a:r>
            <a:r>
              <a:rPr lang="en-US" sz="2000" dirty="0" err="1" smtClean="0"/>
              <a:t>párrafo</a:t>
            </a:r>
            <a:r>
              <a:rPr lang="en-US" sz="2000" dirty="0" smtClean="0"/>
              <a:t>. </a:t>
            </a:r>
          </a:p>
          <a:p>
            <a:pPr marL="0" indent="0">
              <a:buNone/>
            </a:pPr>
            <a:endParaRPr lang="en-US" sz="2000" dirty="0" smtClean="0"/>
          </a:p>
          <a:p>
            <a:pPr marL="0" indent="0">
              <a:buNone/>
            </a:pPr>
            <a:r>
              <a:rPr lang="en-US" sz="2000" i="1" dirty="0" smtClean="0"/>
              <a:t>¡</a:t>
            </a:r>
            <a:r>
              <a:rPr lang="en-US" sz="2000" i="1" dirty="0" err="1" smtClean="0"/>
              <a:t>Qué</a:t>
            </a:r>
            <a:r>
              <a:rPr lang="en-US" sz="2000" i="1" dirty="0" smtClean="0"/>
              <a:t> </a:t>
            </a:r>
            <a:r>
              <a:rPr lang="en-US" sz="2000" i="1" dirty="0" err="1" smtClean="0"/>
              <a:t>día</a:t>
            </a:r>
            <a:r>
              <a:rPr lang="en-US" sz="2000" i="1" dirty="0" smtClean="0"/>
              <a:t>!</a:t>
            </a:r>
          </a:p>
          <a:p>
            <a:pPr marL="0" indent="0">
              <a:buNone/>
            </a:pPr>
            <a:r>
              <a:rPr lang="en-US" sz="2000" dirty="0" smtClean="0"/>
              <a:t>La </a:t>
            </a:r>
            <a:r>
              <a:rPr lang="en-US" sz="2000" dirty="0" err="1" smtClean="0"/>
              <a:t>pobre</a:t>
            </a:r>
            <a:r>
              <a:rPr lang="en-US" sz="2000" dirty="0" smtClean="0"/>
              <a:t> Juanita </a:t>
            </a:r>
            <a:r>
              <a:rPr lang="en-US" sz="2000" dirty="0" err="1" smtClean="0"/>
              <a:t>tiene</a:t>
            </a:r>
            <a:r>
              <a:rPr lang="en-US" sz="2000" dirty="0" smtClean="0"/>
              <a:t> un </a:t>
            </a:r>
            <a:r>
              <a:rPr lang="en-US" sz="2000" dirty="0" err="1" smtClean="0"/>
              <a:t>día</a:t>
            </a:r>
            <a:r>
              <a:rPr lang="en-US" sz="2000" dirty="0" smtClean="0"/>
              <a:t> super </a:t>
            </a:r>
            <a:r>
              <a:rPr lang="en-US" sz="2000" dirty="0" err="1" smtClean="0"/>
              <a:t>ocupado</a:t>
            </a:r>
            <a:r>
              <a:rPr lang="en-US" sz="2000" dirty="0" smtClean="0"/>
              <a:t>. En la </a:t>
            </a:r>
            <a:r>
              <a:rPr lang="en-US" sz="2000" dirty="0" err="1" smtClean="0"/>
              <a:t>mañana</a:t>
            </a:r>
            <a:r>
              <a:rPr lang="en-US" sz="2000" dirty="0" smtClean="0"/>
              <a:t> </a:t>
            </a:r>
            <a:r>
              <a:rPr lang="en-US" sz="2000" dirty="0" err="1" smtClean="0"/>
              <a:t>tiene</a:t>
            </a:r>
            <a:r>
              <a:rPr lang="en-US" sz="2000" dirty="0" smtClean="0"/>
              <a:t> </a:t>
            </a:r>
            <a:r>
              <a:rPr lang="en-US" sz="2000" dirty="0" err="1" smtClean="0"/>
              <a:t>que</a:t>
            </a:r>
            <a:r>
              <a:rPr lang="en-US" sz="2000" dirty="0" smtClean="0"/>
              <a:t> </a:t>
            </a:r>
            <a:r>
              <a:rPr lang="en-US" sz="2000" dirty="0" err="1" smtClean="0"/>
              <a:t>llamar</a:t>
            </a:r>
            <a:r>
              <a:rPr lang="en-US" sz="2000" dirty="0" smtClean="0"/>
              <a:t> a</a:t>
            </a:r>
            <a:r>
              <a:rPr lang="en-US" sz="2000" b="1" u="sng" dirty="0" smtClean="0"/>
              <a:t> </a:t>
            </a:r>
            <a:r>
              <a:rPr lang="en-US" sz="2000" b="1" u="sng" dirty="0" err="1" smtClean="0"/>
              <a:t>su</a:t>
            </a:r>
            <a:r>
              <a:rPr lang="en-US" sz="2000" b="1" u="sng" dirty="0" smtClean="0"/>
              <a:t> </a:t>
            </a:r>
            <a:r>
              <a:rPr lang="en-US" sz="2000" b="1" u="sng" dirty="0" err="1" smtClean="0"/>
              <a:t>mamá</a:t>
            </a:r>
            <a:r>
              <a:rPr lang="en-US" sz="2000" dirty="0" smtClean="0"/>
              <a:t>, </a:t>
            </a:r>
            <a:r>
              <a:rPr lang="en-US" sz="2000" dirty="0" err="1" smtClean="0"/>
              <a:t>pasear</a:t>
            </a:r>
            <a:r>
              <a:rPr lang="en-US" sz="2000" dirty="0" smtClean="0"/>
              <a:t> a </a:t>
            </a:r>
            <a:r>
              <a:rPr lang="en-US" sz="2000" dirty="0" err="1" smtClean="0"/>
              <a:t>sus</a:t>
            </a:r>
            <a:r>
              <a:rPr lang="en-US" sz="2000" dirty="0" smtClean="0"/>
              <a:t> </a:t>
            </a:r>
            <a:r>
              <a:rPr lang="en-US" sz="2000" dirty="0" err="1" smtClean="0"/>
              <a:t>perros</a:t>
            </a:r>
            <a:r>
              <a:rPr lang="en-US" sz="2000" dirty="0" smtClean="0"/>
              <a:t> y </a:t>
            </a:r>
            <a:r>
              <a:rPr lang="en-US" sz="2000" dirty="0" err="1" smtClean="0"/>
              <a:t>llevar</a:t>
            </a:r>
            <a:r>
              <a:rPr lang="en-US" sz="2000" dirty="0" smtClean="0"/>
              <a:t> a </a:t>
            </a:r>
            <a:r>
              <a:rPr lang="en-US" sz="2000" dirty="0" err="1" smtClean="0"/>
              <a:t>su</a:t>
            </a:r>
            <a:r>
              <a:rPr lang="en-US" sz="2000" dirty="0" smtClean="0"/>
              <a:t> </a:t>
            </a:r>
            <a:r>
              <a:rPr lang="en-US" sz="2000" dirty="0" err="1" smtClean="0"/>
              <a:t>hermanito</a:t>
            </a:r>
            <a:r>
              <a:rPr lang="en-US" sz="2000" dirty="0" smtClean="0"/>
              <a:t> al doctor. Luego se </a:t>
            </a:r>
            <a:r>
              <a:rPr lang="en-US" sz="2000" dirty="0" err="1" smtClean="0"/>
              <a:t>va</a:t>
            </a:r>
            <a:r>
              <a:rPr lang="en-US" sz="2000" dirty="0" smtClean="0"/>
              <a:t> a la </a:t>
            </a:r>
            <a:r>
              <a:rPr lang="en-US" sz="2000" dirty="0" err="1" smtClean="0"/>
              <a:t>universidad</a:t>
            </a:r>
            <a:r>
              <a:rPr lang="en-US" sz="2000" dirty="0" smtClean="0"/>
              <a:t>. </a:t>
            </a:r>
            <a:r>
              <a:rPr lang="en-US" sz="2000" dirty="0" err="1" smtClean="0"/>
              <a:t>Después</a:t>
            </a:r>
            <a:r>
              <a:rPr lang="en-US" sz="2000" dirty="0" smtClean="0"/>
              <a:t> de </a:t>
            </a:r>
            <a:r>
              <a:rPr lang="en-US" sz="2000" dirty="0" err="1" smtClean="0"/>
              <a:t>clases</a:t>
            </a:r>
            <a:r>
              <a:rPr lang="en-US" sz="2000" dirty="0" smtClean="0"/>
              <a:t> </a:t>
            </a:r>
            <a:r>
              <a:rPr lang="en-US" sz="2000" dirty="0" err="1" smtClean="0"/>
              <a:t>tiene</a:t>
            </a:r>
            <a:r>
              <a:rPr lang="en-US" sz="2000" dirty="0" smtClean="0"/>
              <a:t> </a:t>
            </a:r>
            <a:r>
              <a:rPr lang="en-US" sz="2000" dirty="0" err="1" smtClean="0"/>
              <a:t>que</a:t>
            </a:r>
            <a:r>
              <a:rPr lang="en-US" sz="2000" dirty="0" smtClean="0"/>
              <a:t> </a:t>
            </a:r>
            <a:r>
              <a:rPr lang="en-US" sz="2000" dirty="0" err="1" smtClean="0"/>
              <a:t>esperar</a:t>
            </a:r>
            <a:r>
              <a:rPr lang="en-US" sz="2000" dirty="0" smtClean="0"/>
              <a:t> a </a:t>
            </a:r>
            <a:r>
              <a:rPr lang="en-US" sz="2000" dirty="0" err="1" smtClean="0"/>
              <a:t>su</a:t>
            </a:r>
            <a:r>
              <a:rPr lang="en-US" sz="2000" dirty="0" smtClean="0"/>
              <a:t> </a:t>
            </a:r>
            <a:r>
              <a:rPr lang="en-US" sz="2000" dirty="0" err="1" smtClean="0"/>
              <a:t>profesora</a:t>
            </a:r>
            <a:r>
              <a:rPr lang="en-US" sz="2000" dirty="0" smtClean="0"/>
              <a:t> </a:t>
            </a:r>
            <a:r>
              <a:rPr lang="en-US" sz="2000" dirty="0" err="1" smtClean="0"/>
              <a:t>para</a:t>
            </a:r>
            <a:r>
              <a:rPr lang="en-US" sz="2000" dirty="0" smtClean="0"/>
              <a:t> </a:t>
            </a:r>
            <a:r>
              <a:rPr lang="en-US" sz="2000" dirty="0" err="1" smtClean="0"/>
              <a:t>hablar</a:t>
            </a:r>
            <a:r>
              <a:rPr lang="en-US" sz="2000" dirty="0" smtClean="0"/>
              <a:t> con </a:t>
            </a:r>
            <a:r>
              <a:rPr lang="en-US" sz="2000" dirty="0" err="1" smtClean="0"/>
              <a:t>ella</a:t>
            </a:r>
            <a:r>
              <a:rPr lang="en-US" sz="2000" dirty="0" smtClean="0"/>
              <a:t>. En la </a:t>
            </a:r>
            <a:r>
              <a:rPr lang="en-US" sz="2000" dirty="0" err="1" smtClean="0"/>
              <a:t>tarde</a:t>
            </a:r>
            <a:r>
              <a:rPr lang="en-US" sz="2000" dirty="0" smtClean="0"/>
              <a:t> </a:t>
            </a:r>
            <a:r>
              <a:rPr lang="en-US" sz="2000" dirty="0" err="1" smtClean="0"/>
              <a:t>va</a:t>
            </a:r>
            <a:r>
              <a:rPr lang="en-US" sz="2000" dirty="0" smtClean="0"/>
              <a:t> a </a:t>
            </a:r>
            <a:r>
              <a:rPr lang="en-US" sz="2000" dirty="0" err="1" smtClean="0"/>
              <a:t>llevar</a:t>
            </a:r>
            <a:r>
              <a:rPr lang="en-US" sz="2000" dirty="0" smtClean="0"/>
              <a:t> a </a:t>
            </a:r>
            <a:r>
              <a:rPr lang="en-US" sz="2000" dirty="0" err="1" smtClean="0"/>
              <a:t>su</a:t>
            </a:r>
            <a:r>
              <a:rPr lang="en-US" sz="2000" dirty="0" smtClean="0"/>
              <a:t> </a:t>
            </a:r>
            <a:r>
              <a:rPr lang="en-US" sz="2000" dirty="0" err="1" smtClean="0"/>
              <a:t>abuelita</a:t>
            </a:r>
            <a:r>
              <a:rPr lang="en-US" sz="2000" dirty="0" smtClean="0"/>
              <a:t> a </a:t>
            </a:r>
            <a:r>
              <a:rPr lang="en-US" sz="2000" dirty="0" err="1" smtClean="0"/>
              <a:t>dar</a:t>
            </a:r>
            <a:r>
              <a:rPr lang="en-US" sz="2000" dirty="0" smtClean="0"/>
              <a:t> un </a:t>
            </a:r>
            <a:r>
              <a:rPr lang="en-US" sz="2000" dirty="0" err="1" smtClean="0"/>
              <a:t>paseo</a:t>
            </a:r>
            <a:r>
              <a:rPr lang="en-US" sz="2000" dirty="0" smtClean="0"/>
              <a:t> en </a:t>
            </a:r>
            <a:r>
              <a:rPr lang="en-US" sz="2000" dirty="0" err="1" smtClean="0"/>
              <a:t>carro</a:t>
            </a:r>
            <a:r>
              <a:rPr lang="en-US" sz="2000" dirty="0" smtClean="0"/>
              <a:t>.  </a:t>
            </a:r>
            <a:r>
              <a:rPr lang="en-US" sz="2000" dirty="0" err="1" smtClean="0"/>
              <a:t>Por</a:t>
            </a:r>
            <a:r>
              <a:rPr lang="en-US" sz="2000" dirty="0" smtClean="0"/>
              <a:t> la </a:t>
            </a:r>
            <a:r>
              <a:rPr lang="en-US" sz="2000" dirty="0" err="1" smtClean="0"/>
              <a:t>noche</a:t>
            </a:r>
            <a:r>
              <a:rPr lang="en-US" sz="2000" dirty="0" smtClean="0"/>
              <a:t> </a:t>
            </a:r>
            <a:r>
              <a:rPr lang="en-US" sz="2000" dirty="0" err="1" smtClean="0"/>
              <a:t>tiene</a:t>
            </a:r>
            <a:r>
              <a:rPr lang="en-US" sz="2000" dirty="0" smtClean="0"/>
              <a:t> </a:t>
            </a:r>
            <a:r>
              <a:rPr lang="en-US" sz="2000" dirty="0" err="1" smtClean="0"/>
              <a:t>que</a:t>
            </a:r>
            <a:r>
              <a:rPr lang="en-US" sz="2000" dirty="0" smtClean="0"/>
              <a:t> </a:t>
            </a:r>
            <a:r>
              <a:rPr lang="en-US" sz="2000" dirty="0" err="1" smtClean="0"/>
              <a:t>lavar</a:t>
            </a:r>
            <a:r>
              <a:rPr lang="en-US" sz="2000" dirty="0" smtClean="0"/>
              <a:t> los </a:t>
            </a:r>
            <a:r>
              <a:rPr lang="en-US" sz="2000" dirty="0" err="1" smtClean="0"/>
              <a:t>platos</a:t>
            </a:r>
            <a:r>
              <a:rPr lang="en-US" sz="2000" dirty="0" smtClean="0"/>
              <a:t>, </a:t>
            </a:r>
            <a:r>
              <a:rPr lang="en-US" sz="2000" dirty="0" err="1" smtClean="0"/>
              <a:t>limpiar</a:t>
            </a:r>
            <a:r>
              <a:rPr lang="en-US" sz="2000" dirty="0" smtClean="0"/>
              <a:t> </a:t>
            </a:r>
            <a:r>
              <a:rPr lang="en-US" sz="2000" dirty="0" err="1" smtClean="0"/>
              <a:t>su</a:t>
            </a:r>
            <a:r>
              <a:rPr lang="en-US" sz="2000" dirty="0" smtClean="0"/>
              <a:t> </a:t>
            </a:r>
            <a:r>
              <a:rPr lang="en-US" sz="2000" dirty="0" err="1" smtClean="0"/>
              <a:t>cuarto</a:t>
            </a:r>
            <a:r>
              <a:rPr lang="en-US" sz="2000" dirty="0" smtClean="0"/>
              <a:t> y </a:t>
            </a:r>
            <a:r>
              <a:rPr lang="en-US" sz="2000" dirty="0" err="1" smtClean="0"/>
              <a:t>hacer</a:t>
            </a:r>
            <a:r>
              <a:rPr lang="en-US" sz="2000" dirty="0" smtClean="0"/>
              <a:t> la </a:t>
            </a:r>
            <a:r>
              <a:rPr lang="en-US" sz="2000" dirty="0" err="1" smtClean="0"/>
              <a:t>tarea</a:t>
            </a:r>
            <a:r>
              <a:rPr lang="en-US" sz="2000" dirty="0" smtClean="0"/>
              <a:t>. </a:t>
            </a:r>
          </a:p>
          <a:p>
            <a:pPr marL="0" indent="0">
              <a:buNone/>
            </a:pPr>
            <a:endParaRPr lang="en-US" sz="2000" dirty="0" smtClean="0"/>
          </a:p>
          <a:p>
            <a:pPr marL="0" indent="0">
              <a:buNone/>
            </a:pPr>
            <a:endParaRPr lang="en-US" sz="1800" dirty="0"/>
          </a:p>
        </p:txBody>
      </p:sp>
      <p:pic>
        <p:nvPicPr>
          <p:cNvPr id="4098" name="Picture 2"/>
          <p:cNvPicPr>
            <a:picLocks noGrp="1" noChangeAspect="1" noChangeArrowheads="1"/>
          </p:cNvPicPr>
          <p:nvPr>
            <p:ph sz="half" idx="1"/>
          </p:nvPr>
        </p:nvPicPr>
        <p:blipFill>
          <a:blip r:embed="rId4" cstate="print"/>
          <a:srcRect l="34311" t="13655" r="36364" b="6579"/>
          <a:stretch>
            <a:fillRect/>
          </a:stretch>
        </p:blipFill>
        <p:spPr bwMode="auto">
          <a:xfrm>
            <a:off x="838200" y="0"/>
            <a:ext cx="4800600"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diamond(in)">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ox(in)">
                                      <p:cBhvr>
                                        <p:cTn id="12" dur="500"/>
                                        <p:tgtEl>
                                          <p:spTgt spid="9">
                                            <p:txEl>
                                              <p:pRg st="0" end="0"/>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box(in)">
                                      <p:cBhvr>
                                        <p:cTn id="15" dur="500"/>
                                        <p:tgtEl>
                                          <p:spTgt spid="9">
                                            <p:txEl>
                                              <p:pRg st="1" end="1"/>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box(in)">
                                      <p:cBhvr>
                                        <p:cTn id="18" dur="500"/>
                                        <p:tgtEl>
                                          <p:spTgt spid="9">
                                            <p:txEl>
                                              <p:pRg st="3" end="3"/>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box(in)">
                                      <p:cBhvr>
                                        <p:cTn id="21"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8382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a:xfrm>
            <a:off x="4953000" y="0"/>
            <a:ext cx="4191000" cy="6858000"/>
          </a:xfrm>
        </p:spPr>
        <p:txBody>
          <a:bodyPr>
            <a:normAutofit/>
          </a:bodyPr>
          <a:lstStyle/>
          <a:p>
            <a:pPr>
              <a:buNone/>
            </a:pPr>
            <a:r>
              <a:rPr lang="en-US" sz="2000" b="1" dirty="0" err="1" smtClean="0"/>
              <a:t>Actividad</a:t>
            </a:r>
            <a:r>
              <a:rPr lang="en-US" sz="2000" b="1" dirty="0" smtClean="0"/>
              <a:t> 14</a:t>
            </a:r>
          </a:p>
          <a:p>
            <a:pPr marL="0" indent="0">
              <a:buNone/>
            </a:pPr>
            <a:r>
              <a:rPr lang="en-US" sz="2000" dirty="0" err="1" smtClean="0"/>
              <a:t>Ayúdale</a:t>
            </a:r>
            <a:r>
              <a:rPr lang="en-US" sz="2000" dirty="0" smtClean="0"/>
              <a:t> a Juanita a </a:t>
            </a:r>
            <a:r>
              <a:rPr lang="en-US" sz="2000" dirty="0" err="1" smtClean="0"/>
              <a:t>recordar</a:t>
            </a:r>
            <a:r>
              <a:rPr lang="en-US" sz="2000" dirty="0" smtClean="0"/>
              <a:t> </a:t>
            </a:r>
            <a:r>
              <a:rPr lang="en-US" sz="2000" dirty="0" err="1" smtClean="0"/>
              <a:t>todo</a:t>
            </a:r>
            <a:r>
              <a:rPr lang="en-US" sz="2000" dirty="0" smtClean="0"/>
              <a:t> lo </a:t>
            </a:r>
            <a:r>
              <a:rPr lang="en-US" sz="2000" dirty="0" err="1" smtClean="0"/>
              <a:t>que</a:t>
            </a:r>
            <a:r>
              <a:rPr lang="en-US" sz="2000" dirty="0" smtClean="0"/>
              <a:t> </a:t>
            </a:r>
            <a:r>
              <a:rPr lang="en-US" sz="2000" dirty="0" err="1" smtClean="0"/>
              <a:t>tiene</a:t>
            </a:r>
            <a:r>
              <a:rPr lang="en-US" sz="2000" dirty="0" smtClean="0"/>
              <a:t> </a:t>
            </a:r>
            <a:r>
              <a:rPr lang="en-US" sz="2000" dirty="0" err="1" smtClean="0"/>
              <a:t>que</a:t>
            </a:r>
            <a:r>
              <a:rPr lang="en-US" sz="2000" dirty="0" smtClean="0"/>
              <a:t> </a:t>
            </a:r>
            <a:r>
              <a:rPr lang="en-US" sz="2000" dirty="0" err="1" smtClean="0"/>
              <a:t>hacer</a:t>
            </a:r>
            <a:r>
              <a:rPr lang="en-US" sz="2000" dirty="0" smtClean="0"/>
              <a:t> </a:t>
            </a:r>
            <a:r>
              <a:rPr lang="en-US" sz="2000" dirty="0" err="1" smtClean="0"/>
              <a:t>durante</a:t>
            </a:r>
            <a:r>
              <a:rPr lang="en-US" sz="2000" dirty="0" smtClean="0"/>
              <a:t> el </a:t>
            </a:r>
            <a:r>
              <a:rPr lang="en-US" sz="2000" dirty="0" err="1" smtClean="0"/>
              <a:t>día</a:t>
            </a:r>
            <a:r>
              <a:rPr lang="en-US" sz="2000" dirty="0" smtClean="0"/>
              <a:t>. Completa la </a:t>
            </a:r>
            <a:r>
              <a:rPr lang="en-US" sz="2000" dirty="0" err="1" smtClean="0"/>
              <a:t>tabla</a:t>
            </a:r>
            <a:r>
              <a:rPr lang="en-US" sz="2000" dirty="0" smtClean="0"/>
              <a:t> </a:t>
            </a:r>
            <a:r>
              <a:rPr lang="en-US" sz="2000" dirty="0" err="1" smtClean="0"/>
              <a:t>utilizando</a:t>
            </a:r>
            <a:r>
              <a:rPr lang="en-US" sz="2000" dirty="0" smtClean="0"/>
              <a:t> los </a:t>
            </a:r>
            <a:r>
              <a:rPr lang="en-US" sz="2000" i="1" dirty="0" err="1" smtClean="0"/>
              <a:t>pronombres</a:t>
            </a:r>
            <a:r>
              <a:rPr lang="en-US" sz="2000" i="1" dirty="0" smtClean="0"/>
              <a:t> de </a:t>
            </a:r>
            <a:r>
              <a:rPr lang="en-US" sz="2000" i="1" dirty="0" err="1" smtClean="0"/>
              <a:t>complemento</a:t>
            </a:r>
            <a:r>
              <a:rPr lang="en-US" sz="2000" i="1" dirty="0" smtClean="0"/>
              <a:t> </a:t>
            </a:r>
            <a:r>
              <a:rPr lang="en-US" sz="2000" i="1" dirty="0" err="1" smtClean="0"/>
              <a:t>directo</a:t>
            </a:r>
            <a:r>
              <a:rPr lang="en-US" sz="2000" i="1" dirty="0" smtClean="0"/>
              <a:t> </a:t>
            </a:r>
            <a:r>
              <a:rPr lang="en-US" sz="2000" dirty="0" smtClean="0"/>
              <a:t>como </a:t>
            </a:r>
            <a:r>
              <a:rPr lang="en-US" sz="2000" dirty="0" err="1" smtClean="0"/>
              <a:t>aparecen</a:t>
            </a:r>
            <a:r>
              <a:rPr lang="en-US" sz="2000" dirty="0" smtClean="0"/>
              <a:t> en el </a:t>
            </a:r>
            <a:r>
              <a:rPr lang="en-US" sz="2000" dirty="0" err="1" smtClean="0"/>
              <a:t>modelo</a:t>
            </a:r>
            <a:r>
              <a:rPr lang="en-US" sz="2000" dirty="0" smtClean="0"/>
              <a:t> </a:t>
            </a:r>
          </a:p>
          <a:p>
            <a:pPr marL="0" indent="0">
              <a:buNone/>
            </a:pPr>
            <a:endParaRPr lang="en-US" sz="2000" dirty="0" smtClean="0"/>
          </a:p>
          <a:p>
            <a:pPr marL="0" indent="0">
              <a:buNone/>
            </a:pPr>
            <a:endParaRPr lang="en-US" sz="2000" dirty="0" smtClean="0"/>
          </a:p>
          <a:p>
            <a:pPr marL="0" indent="0">
              <a:buNone/>
            </a:pPr>
            <a:endParaRPr lang="en-US" sz="1800" dirty="0"/>
          </a:p>
        </p:txBody>
      </p:sp>
      <p:pic>
        <p:nvPicPr>
          <p:cNvPr id="5122" name="Picture 2"/>
          <p:cNvPicPr>
            <a:picLocks noGrp="1" noChangeAspect="1" noChangeArrowheads="1"/>
          </p:cNvPicPr>
          <p:nvPr>
            <p:ph sz="half" idx="1"/>
          </p:nvPr>
        </p:nvPicPr>
        <p:blipFill>
          <a:blip r:embed="rId4" cstate="print"/>
          <a:srcRect l="31746" t="21248" r="23810" b="17138"/>
          <a:stretch>
            <a:fillRect/>
          </a:stretch>
        </p:blipFill>
        <p:spPr bwMode="auto">
          <a:xfrm>
            <a:off x="838201" y="0"/>
            <a:ext cx="4114799" cy="6858000"/>
          </a:xfrm>
          <a:prstGeom prst="rect">
            <a:avLst/>
          </a:prstGeom>
          <a:noFill/>
          <a:ln w="9525">
            <a:noFill/>
            <a:miter lim="800000"/>
            <a:headEnd/>
            <a:tailEnd/>
          </a:ln>
        </p:spPr>
      </p:pic>
      <p:graphicFrame>
        <p:nvGraphicFramePr>
          <p:cNvPr id="6" name="Table 5"/>
          <p:cNvGraphicFramePr>
            <a:graphicFrameLocks noGrp="1"/>
          </p:cNvGraphicFramePr>
          <p:nvPr/>
        </p:nvGraphicFramePr>
        <p:xfrm>
          <a:off x="5105400" y="2057400"/>
          <a:ext cx="3886200" cy="4170680"/>
        </p:xfrm>
        <a:graphic>
          <a:graphicData uri="http://schemas.openxmlformats.org/drawingml/2006/table">
            <a:tbl>
              <a:tblPr firstRow="1" bandRow="1">
                <a:tableStyleId>{00A15C55-8517-42AA-B614-E9B94910E393}</a:tableStyleId>
              </a:tblPr>
              <a:tblGrid>
                <a:gridCol w="1695796"/>
                <a:gridCol w="2190404"/>
              </a:tblGrid>
              <a:tr h="370840">
                <a:tc>
                  <a:txBody>
                    <a:bodyPr/>
                    <a:lstStyle/>
                    <a:p>
                      <a:r>
                        <a:rPr lang="en-US" sz="1800" dirty="0" smtClean="0">
                          <a:latin typeface="Times New Roman"/>
                          <a:cs typeface="Times New Roman"/>
                        </a:rPr>
                        <a:t>¿</a:t>
                      </a:r>
                      <a:r>
                        <a:rPr lang="en-US" sz="1800" dirty="0" err="1" smtClean="0">
                          <a:latin typeface="Times New Roman"/>
                          <a:cs typeface="Times New Roman"/>
                        </a:rPr>
                        <a:t>Qué</a:t>
                      </a:r>
                      <a:r>
                        <a:rPr lang="en-US" sz="1800" dirty="0" smtClean="0">
                          <a:latin typeface="Times New Roman"/>
                          <a:cs typeface="Times New Roman"/>
                        </a:rPr>
                        <a:t>?/ </a:t>
                      </a:r>
                    </a:p>
                    <a:p>
                      <a:r>
                        <a:rPr lang="en-US" sz="1800" dirty="0" smtClean="0">
                          <a:latin typeface="Times New Roman"/>
                          <a:cs typeface="Times New Roman"/>
                        </a:rPr>
                        <a:t>¿A</a:t>
                      </a:r>
                      <a:r>
                        <a:rPr lang="en-US" sz="1800" baseline="0" dirty="0" smtClean="0">
                          <a:latin typeface="Times New Roman"/>
                          <a:cs typeface="Times New Roman"/>
                        </a:rPr>
                        <a:t> </a:t>
                      </a:r>
                      <a:r>
                        <a:rPr lang="en-US" sz="1800" baseline="0" dirty="0" err="1" smtClean="0">
                          <a:latin typeface="Times New Roman"/>
                          <a:cs typeface="Times New Roman"/>
                        </a:rPr>
                        <a:t>quién</a:t>
                      </a:r>
                      <a:r>
                        <a:rPr lang="en-US" sz="1800" baseline="0" dirty="0" smtClean="0">
                          <a:latin typeface="Times New Roman"/>
                          <a:cs typeface="Times New Roman"/>
                        </a:rPr>
                        <a:t>?</a:t>
                      </a:r>
                      <a:endParaRPr lang="en-US" sz="1800" dirty="0"/>
                    </a:p>
                  </a:txBody>
                  <a:tcPr/>
                </a:tc>
                <a:tc>
                  <a:txBody>
                    <a:bodyPr/>
                    <a:lstStyle/>
                    <a:p>
                      <a:r>
                        <a:rPr lang="en-US" sz="1800" dirty="0" smtClean="0">
                          <a:latin typeface="Times New Roman"/>
                          <a:cs typeface="Times New Roman"/>
                        </a:rPr>
                        <a:t>¿</a:t>
                      </a:r>
                      <a:r>
                        <a:rPr lang="en-US" sz="1800" dirty="0" err="1" smtClean="0">
                          <a:latin typeface="Times New Roman"/>
                          <a:cs typeface="Times New Roman"/>
                        </a:rPr>
                        <a:t>Qué</a:t>
                      </a:r>
                      <a:r>
                        <a:rPr lang="en-US" sz="1800" dirty="0" smtClean="0">
                          <a:latin typeface="Times New Roman"/>
                          <a:cs typeface="Times New Roman"/>
                        </a:rPr>
                        <a:t> </a:t>
                      </a:r>
                      <a:r>
                        <a:rPr lang="en-US" sz="1800" dirty="0" err="1" smtClean="0">
                          <a:latin typeface="Times New Roman"/>
                          <a:cs typeface="Times New Roman"/>
                        </a:rPr>
                        <a:t>tiene</a:t>
                      </a:r>
                      <a:r>
                        <a:rPr lang="en-US" sz="1800" dirty="0" smtClean="0">
                          <a:latin typeface="Times New Roman"/>
                          <a:cs typeface="Times New Roman"/>
                        </a:rPr>
                        <a:t> </a:t>
                      </a:r>
                      <a:r>
                        <a:rPr lang="en-US" sz="1800" dirty="0" err="1" smtClean="0">
                          <a:latin typeface="Times New Roman"/>
                          <a:cs typeface="Times New Roman"/>
                        </a:rPr>
                        <a:t>que</a:t>
                      </a:r>
                      <a:r>
                        <a:rPr lang="en-US" sz="1800" dirty="0" smtClean="0">
                          <a:latin typeface="Times New Roman"/>
                          <a:cs typeface="Times New Roman"/>
                        </a:rPr>
                        <a:t> </a:t>
                      </a:r>
                      <a:r>
                        <a:rPr lang="en-US" sz="1800" dirty="0" err="1" smtClean="0">
                          <a:latin typeface="Times New Roman"/>
                          <a:cs typeface="Times New Roman"/>
                        </a:rPr>
                        <a:t>hacer</a:t>
                      </a:r>
                      <a:r>
                        <a:rPr lang="en-US" sz="1800" dirty="0" smtClean="0">
                          <a:latin typeface="Times New Roman"/>
                          <a:cs typeface="Times New Roman"/>
                        </a:rPr>
                        <a:t>?</a:t>
                      </a:r>
                      <a:endParaRPr lang="en-US" sz="1800" dirty="0"/>
                    </a:p>
                  </a:txBody>
                  <a:tcPr/>
                </a:tc>
              </a:tr>
              <a:tr h="370840">
                <a:tc>
                  <a:txBody>
                    <a:bodyPr/>
                    <a:lstStyle/>
                    <a:p>
                      <a:r>
                        <a:rPr lang="en-US" sz="1800" dirty="0" smtClean="0"/>
                        <a:t>a  </a:t>
                      </a:r>
                      <a:r>
                        <a:rPr lang="en-US" sz="1800" dirty="0" err="1" smtClean="0"/>
                        <a:t>su</a:t>
                      </a:r>
                      <a:r>
                        <a:rPr lang="en-US" sz="1800" dirty="0" smtClean="0"/>
                        <a:t> </a:t>
                      </a:r>
                      <a:r>
                        <a:rPr lang="en-US" sz="1800" dirty="0" err="1" smtClean="0"/>
                        <a:t>mamá</a:t>
                      </a:r>
                      <a:endParaRPr lang="en-US" sz="1800" dirty="0"/>
                    </a:p>
                  </a:txBody>
                  <a:tcPr/>
                </a:tc>
                <a:tc>
                  <a:txBody>
                    <a:bodyPr/>
                    <a:lstStyle/>
                    <a:p>
                      <a:r>
                        <a:rPr lang="en-US" sz="1800" dirty="0" err="1" smtClean="0"/>
                        <a:t>Tiene</a:t>
                      </a:r>
                      <a:r>
                        <a:rPr lang="en-US" sz="1800" dirty="0" smtClean="0"/>
                        <a:t> </a:t>
                      </a:r>
                      <a:r>
                        <a:rPr lang="en-US" sz="1800" dirty="0" err="1" smtClean="0"/>
                        <a:t>que</a:t>
                      </a:r>
                      <a:r>
                        <a:rPr lang="en-US" sz="1800" dirty="0" smtClean="0"/>
                        <a:t> </a:t>
                      </a:r>
                      <a:r>
                        <a:rPr lang="en-US" sz="1800" dirty="0" err="1" smtClean="0"/>
                        <a:t>llamar</a:t>
                      </a:r>
                      <a:r>
                        <a:rPr lang="en-US" sz="1800" b="1" dirty="0" err="1" smtClean="0"/>
                        <a:t>la</a:t>
                      </a:r>
                      <a:r>
                        <a:rPr lang="en-US" sz="1800" b="1" dirty="0" smtClean="0"/>
                        <a:t> /</a:t>
                      </a:r>
                    </a:p>
                    <a:p>
                      <a:r>
                        <a:rPr lang="en-US" sz="1800" b="1" dirty="0" smtClean="0"/>
                        <a:t>La </a:t>
                      </a:r>
                      <a:r>
                        <a:rPr lang="en-US" sz="1800" b="0" dirty="0" err="1" smtClean="0"/>
                        <a:t>tiene</a:t>
                      </a:r>
                      <a:r>
                        <a:rPr lang="en-US" sz="1800" b="0" dirty="0" smtClean="0"/>
                        <a:t> </a:t>
                      </a:r>
                      <a:r>
                        <a:rPr lang="en-US" sz="1800" b="0" dirty="0" err="1" smtClean="0"/>
                        <a:t>que</a:t>
                      </a:r>
                      <a:r>
                        <a:rPr lang="en-US" sz="1800" b="0" dirty="0" smtClean="0"/>
                        <a:t> </a:t>
                      </a:r>
                      <a:r>
                        <a:rPr lang="en-US" sz="1800" b="0" dirty="0" err="1" smtClean="0"/>
                        <a:t>llamar</a:t>
                      </a:r>
                      <a:endParaRPr lang="en-US" sz="1800" b="0" dirty="0"/>
                    </a:p>
                  </a:txBody>
                  <a:tcPr/>
                </a:tc>
              </a:tr>
              <a:tr h="370840">
                <a:tc>
                  <a:txBody>
                    <a:bodyPr/>
                    <a:lstStyle/>
                    <a:p>
                      <a:r>
                        <a:rPr lang="en-US" sz="1800" dirty="0" smtClean="0"/>
                        <a:t>a </a:t>
                      </a:r>
                      <a:r>
                        <a:rPr lang="en-US" sz="1800" dirty="0" err="1" smtClean="0"/>
                        <a:t>sus</a:t>
                      </a:r>
                      <a:r>
                        <a:rPr lang="en-US" sz="1800" dirty="0" smtClean="0"/>
                        <a:t> </a:t>
                      </a:r>
                      <a:r>
                        <a:rPr lang="en-US" sz="1800" dirty="0" err="1" smtClean="0"/>
                        <a:t>perros</a:t>
                      </a:r>
                      <a:endParaRPr lang="en-US" sz="1800" dirty="0"/>
                    </a:p>
                  </a:txBody>
                  <a:tcPr/>
                </a:tc>
                <a:tc>
                  <a:txBody>
                    <a:bodyPr/>
                    <a:lstStyle/>
                    <a:p>
                      <a:endParaRPr lang="en-US" sz="1800" dirty="0"/>
                    </a:p>
                  </a:txBody>
                  <a:tcPr/>
                </a:tc>
              </a:tr>
              <a:tr h="370840">
                <a:tc>
                  <a:txBody>
                    <a:bodyPr/>
                    <a:lstStyle/>
                    <a:p>
                      <a:r>
                        <a:rPr lang="en-US" sz="1800" dirty="0" smtClean="0"/>
                        <a:t>a </a:t>
                      </a:r>
                      <a:r>
                        <a:rPr lang="en-US" sz="1800" dirty="0" err="1" smtClean="0"/>
                        <a:t>su</a:t>
                      </a:r>
                      <a:r>
                        <a:rPr lang="en-US" sz="1800" dirty="0" smtClean="0"/>
                        <a:t> </a:t>
                      </a:r>
                      <a:r>
                        <a:rPr lang="en-US" sz="1800" dirty="0" err="1" smtClean="0"/>
                        <a:t>hermanito</a:t>
                      </a:r>
                      <a:endParaRPr lang="en-US" sz="1800" dirty="0"/>
                    </a:p>
                  </a:txBody>
                  <a:tcPr/>
                </a:tc>
                <a:tc>
                  <a:txBody>
                    <a:bodyPr/>
                    <a:lstStyle/>
                    <a:p>
                      <a:endParaRPr lang="en-US" sz="1800" dirty="0"/>
                    </a:p>
                  </a:txBody>
                  <a:tcPr/>
                </a:tc>
              </a:tr>
              <a:tr h="370840">
                <a:tc>
                  <a:txBody>
                    <a:bodyPr/>
                    <a:lstStyle/>
                    <a:p>
                      <a:r>
                        <a:rPr lang="en-US" sz="1800" dirty="0" smtClean="0"/>
                        <a:t>a </a:t>
                      </a:r>
                      <a:r>
                        <a:rPr lang="en-US" sz="1800" dirty="0" err="1" smtClean="0"/>
                        <a:t>su</a:t>
                      </a:r>
                      <a:r>
                        <a:rPr lang="en-US" sz="1800" dirty="0" smtClean="0"/>
                        <a:t> </a:t>
                      </a:r>
                      <a:r>
                        <a:rPr lang="en-US" sz="1800" dirty="0" err="1" smtClean="0"/>
                        <a:t>profesora</a:t>
                      </a:r>
                      <a:endParaRPr lang="en-US" sz="1800" dirty="0"/>
                    </a:p>
                  </a:txBody>
                  <a:tcPr/>
                </a:tc>
                <a:tc>
                  <a:txBody>
                    <a:bodyPr/>
                    <a:lstStyle/>
                    <a:p>
                      <a:endParaRPr lang="en-US" sz="1800" dirty="0"/>
                    </a:p>
                  </a:txBody>
                  <a:tcPr/>
                </a:tc>
              </a:tr>
              <a:tr h="370840">
                <a:tc>
                  <a:txBody>
                    <a:bodyPr/>
                    <a:lstStyle/>
                    <a:p>
                      <a:r>
                        <a:rPr lang="en-US" sz="1800" dirty="0" smtClean="0"/>
                        <a:t>a </a:t>
                      </a:r>
                      <a:r>
                        <a:rPr lang="en-US" sz="1800" dirty="0" err="1" smtClean="0"/>
                        <a:t>su</a:t>
                      </a:r>
                      <a:r>
                        <a:rPr lang="en-US" sz="1800" dirty="0" smtClean="0"/>
                        <a:t> </a:t>
                      </a:r>
                      <a:r>
                        <a:rPr lang="en-US" sz="1800" dirty="0" err="1" smtClean="0"/>
                        <a:t>abuelita</a:t>
                      </a:r>
                      <a:endParaRPr lang="en-US" sz="1800" dirty="0"/>
                    </a:p>
                  </a:txBody>
                  <a:tcPr/>
                </a:tc>
                <a:tc>
                  <a:txBody>
                    <a:bodyPr/>
                    <a:lstStyle/>
                    <a:p>
                      <a:endParaRPr lang="en-US" sz="1800" dirty="0"/>
                    </a:p>
                  </a:txBody>
                  <a:tcPr/>
                </a:tc>
              </a:tr>
              <a:tr h="370840">
                <a:tc>
                  <a:txBody>
                    <a:bodyPr/>
                    <a:lstStyle/>
                    <a:p>
                      <a:r>
                        <a:rPr lang="en-US" sz="1800" dirty="0" smtClean="0"/>
                        <a:t>los </a:t>
                      </a:r>
                      <a:r>
                        <a:rPr lang="en-US" sz="1800" dirty="0" err="1" smtClean="0"/>
                        <a:t>platos</a:t>
                      </a:r>
                      <a:endParaRPr lang="en-US" sz="1800" dirty="0"/>
                    </a:p>
                  </a:txBody>
                  <a:tcPr/>
                </a:tc>
                <a:tc>
                  <a:txBody>
                    <a:bodyPr/>
                    <a:lstStyle/>
                    <a:p>
                      <a:r>
                        <a:rPr lang="en-US" sz="1800" dirty="0" err="1" smtClean="0"/>
                        <a:t>Tiene</a:t>
                      </a:r>
                      <a:r>
                        <a:rPr lang="en-US" sz="1800" dirty="0" smtClean="0"/>
                        <a:t> </a:t>
                      </a:r>
                      <a:r>
                        <a:rPr lang="en-US" sz="1800" dirty="0" err="1" smtClean="0"/>
                        <a:t>que</a:t>
                      </a:r>
                      <a:r>
                        <a:rPr lang="en-US" sz="1800" dirty="0" smtClean="0"/>
                        <a:t> </a:t>
                      </a:r>
                      <a:r>
                        <a:rPr lang="en-US" sz="1800" dirty="0" err="1" smtClean="0"/>
                        <a:t>lavar</a:t>
                      </a:r>
                      <a:r>
                        <a:rPr lang="en-US" sz="1800" b="1" dirty="0" err="1" smtClean="0"/>
                        <a:t>los</a:t>
                      </a:r>
                      <a:r>
                        <a:rPr lang="en-US" sz="1800" b="1" dirty="0" smtClean="0"/>
                        <a:t> /</a:t>
                      </a:r>
                    </a:p>
                    <a:p>
                      <a:r>
                        <a:rPr lang="en-US" sz="1800" b="1" dirty="0" smtClean="0"/>
                        <a:t>Los </a:t>
                      </a:r>
                      <a:r>
                        <a:rPr lang="en-US" sz="1800" b="0" dirty="0" err="1" smtClean="0"/>
                        <a:t>tiene</a:t>
                      </a:r>
                      <a:r>
                        <a:rPr lang="en-US" sz="1800" b="0" dirty="0" smtClean="0"/>
                        <a:t> </a:t>
                      </a:r>
                      <a:r>
                        <a:rPr lang="en-US" sz="1800" b="0" dirty="0" err="1" smtClean="0"/>
                        <a:t>que</a:t>
                      </a:r>
                      <a:r>
                        <a:rPr lang="en-US" sz="1800" b="0" dirty="0" smtClean="0"/>
                        <a:t> </a:t>
                      </a:r>
                      <a:r>
                        <a:rPr lang="en-US" sz="1800" b="0" dirty="0" err="1" smtClean="0"/>
                        <a:t>lavar</a:t>
                      </a:r>
                      <a:endParaRPr lang="en-US" sz="1800" b="0" dirty="0"/>
                    </a:p>
                  </a:txBody>
                  <a:tcPr/>
                </a:tc>
              </a:tr>
              <a:tr h="370840">
                <a:tc>
                  <a:txBody>
                    <a:bodyPr/>
                    <a:lstStyle/>
                    <a:p>
                      <a:r>
                        <a:rPr lang="en-US" sz="1800" dirty="0" smtClean="0"/>
                        <a:t>el</a:t>
                      </a:r>
                      <a:r>
                        <a:rPr lang="en-US" sz="1800" baseline="0" dirty="0" smtClean="0"/>
                        <a:t> </a:t>
                      </a:r>
                      <a:r>
                        <a:rPr lang="en-US" sz="1800" baseline="0" dirty="0" err="1" smtClean="0"/>
                        <a:t>cuarto</a:t>
                      </a:r>
                      <a:endParaRPr lang="en-US" sz="1800" dirty="0"/>
                    </a:p>
                  </a:txBody>
                  <a:tcPr/>
                </a:tc>
                <a:tc>
                  <a:txBody>
                    <a:bodyPr/>
                    <a:lstStyle/>
                    <a:p>
                      <a:endParaRPr lang="en-US" sz="1800" dirty="0"/>
                    </a:p>
                  </a:txBody>
                  <a:tcPr/>
                </a:tc>
              </a:tr>
              <a:tr h="370840">
                <a:tc>
                  <a:txBody>
                    <a:bodyPr/>
                    <a:lstStyle/>
                    <a:p>
                      <a:r>
                        <a:rPr lang="en-US" sz="2000" dirty="0" smtClean="0"/>
                        <a:t>la </a:t>
                      </a:r>
                      <a:r>
                        <a:rPr lang="en-US" sz="2000" dirty="0" err="1" smtClean="0"/>
                        <a:t>tarea</a:t>
                      </a:r>
                      <a:endParaRPr lang="en-US" sz="2000" dirty="0"/>
                    </a:p>
                  </a:txBody>
                  <a:tcPr/>
                </a:tc>
                <a:tc>
                  <a:txBody>
                    <a:bodyPr/>
                    <a:lstStyle/>
                    <a:p>
                      <a:endParaRPr lang="en-US" sz="2000"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heckerboard(across)">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blinds(horizontal)">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8382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a:xfrm>
            <a:off x="4953000" y="0"/>
            <a:ext cx="4191000" cy="6858000"/>
          </a:xfrm>
        </p:spPr>
        <p:txBody>
          <a:bodyPr>
            <a:normAutofit/>
          </a:bodyPr>
          <a:lstStyle/>
          <a:p>
            <a:pPr>
              <a:buNone/>
            </a:pPr>
            <a:r>
              <a:rPr lang="en-US" sz="2000" b="1" dirty="0" err="1" smtClean="0"/>
              <a:t>Actividad</a:t>
            </a:r>
            <a:r>
              <a:rPr lang="en-US" sz="2000" b="1" dirty="0" smtClean="0"/>
              <a:t> 15</a:t>
            </a:r>
          </a:p>
          <a:p>
            <a:pPr marL="0" indent="0">
              <a:buNone/>
            </a:pPr>
            <a:r>
              <a:rPr lang="en-US" sz="2000" i="1" dirty="0" smtClean="0"/>
              <a:t>Antes de </a:t>
            </a:r>
            <a:r>
              <a:rPr lang="en-US" sz="2000" i="1" dirty="0" err="1" smtClean="0"/>
              <a:t>ver</a:t>
            </a:r>
            <a:r>
              <a:rPr lang="en-US" sz="2000" i="1" dirty="0" smtClean="0"/>
              <a:t> el video</a:t>
            </a:r>
          </a:p>
          <a:p>
            <a:pPr marL="0" indent="0">
              <a:buNone/>
            </a:pPr>
            <a:r>
              <a:rPr lang="en-US" sz="2000" dirty="0" smtClean="0"/>
              <a:t>En </a:t>
            </a:r>
            <a:r>
              <a:rPr lang="en-US" sz="2000" dirty="0" err="1" smtClean="0"/>
              <a:t>grupos</a:t>
            </a:r>
            <a:r>
              <a:rPr lang="en-US" sz="2000" dirty="0" smtClean="0"/>
              <a:t> </a:t>
            </a:r>
            <a:r>
              <a:rPr lang="en-US" sz="2000" dirty="0" err="1" smtClean="0"/>
              <a:t>pequeños</a:t>
            </a:r>
            <a:r>
              <a:rPr lang="en-US" sz="2000" dirty="0" smtClean="0"/>
              <a:t>, </a:t>
            </a:r>
            <a:r>
              <a:rPr lang="en-US" sz="2000" dirty="0" err="1" smtClean="0"/>
              <a:t>contesten</a:t>
            </a:r>
            <a:r>
              <a:rPr lang="en-US" sz="2000" dirty="0" smtClean="0"/>
              <a:t> </a:t>
            </a:r>
            <a:r>
              <a:rPr lang="en-US" sz="2000" dirty="0" err="1" smtClean="0"/>
              <a:t>las</a:t>
            </a:r>
            <a:r>
              <a:rPr lang="en-US" sz="2000" dirty="0" smtClean="0"/>
              <a:t> </a:t>
            </a:r>
            <a:r>
              <a:rPr lang="en-US" sz="2000" dirty="0" err="1" smtClean="0"/>
              <a:t>siguientes</a:t>
            </a:r>
            <a:r>
              <a:rPr lang="en-US" sz="2000" dirty="0" smtClean="0"/>
              <a:t> </a:t>
            </a:r>
            <a:r>
              <a:rPr lang="en-US" sz="2000" dirty="0" err="1" smtClean="0"/>
              <a:t>preguntas</a:t>
            </a:r>
            <a:r>
              <a:rPr lang="en-US" sz="2000" dirty="0" smtClean="0"/>
              <a:t>:</a:t>
            </a:r>
          </a:p>
          <a:p>
            <a:pPr marL="0" indent="0">
              <a:buNone/>
            </a:pPr>
            <a:endParaRPr lang="en-US" sz="2000" dirty="0" smtClean="0"/>
          </a:p>
          <a:p>
            <a:pPr marL="457200" indent="-457200">
              <a:buAutoNum type="arabicPeriod"/>
            </a:pPr>
            <a:r>
              <a:rPr lang="en-US" sz="2000" dirty="0" smtClean="0"/>
              <a:t>El </a:t>
            </a:r>
            <a:r>
              <a:rPr lang="en-US" sz="2000" dirty="0" err="1" smtClean="0"/>
              <a:t>corto</a:t>
            </a:r>
            <a:r>
              <a:rPr lang="en-US" sz="2000" dirty="0" smtClean="0"/>
              <a:t> </a:t>
            </a:r>
            <a:r>
              <a:rPr lang="en-US" sz="2000" dirty="0" err="1" smtClean="0"/>
              <a:t>que</a:t>
            </a:r>
            <a:r>
              <a:rPr lang="en-US" sz="2000" dirty="0" smtClean="0"/>
              <a:t> vas a </a:t>
            </a:r>
            <a:r>
              <a:rPr lang="en-US" sz="2000" dirty="0" err="1" smtClean="0"/>
              <a:t>ver</a:t>
            </a:r>
            <a:r>
              <a:rPr lang="en-US" sz="2000" dirty="0" smtClean="0"/>
              <a:t> se </a:t>
            </a:r>
            <a:r>
              <a:rPr lang="en-US" sz="2000" dirty="0" err="1" smtClean="0"/>
              <a:t>titula</a:t>
            </a:r>
            <a:r>
              <a:rPr lang="en-US" sz="2000" dirty="0" smtClean="0"/>
              <a:t>: “Book (un </a:t>
            </a:r>
            <a:r>
              <a:rPr lang="en-US" sz="2000" dirty="0" err="1" smtClean="0"/>
              <a:t>anuncio</a:t>
            </a:r>
            <a:r>
              <a:rPr lang="en-US" sz="2000" dirty="0" smtClean="0"/>
              <a:t> </a:t>
            </a:r>
            <a:r>
              <a:rPr lang="en-US" sz="2000" dirty="0" err="1" smtClean="0"/>
              <a:t>informativo</a:t>
            </a:r>
            <a:r>
              <a:rPr lang="en-US" sz="2000" dirty="0" smtClean="0"/>
              <a:t>)”. </a:t>
            </a:r>
            <a:r>
              <a:rPr lang="en-US" sz="2000" dirty="0" smtClean="0">
                <a:cs typeface="Times New Roman"/>
              </a:rPr>
              <a:t>¿</a:t>
            </a:r>
            <a:r>
              <a:rPr lang="en-US" sz="2000" dirty="0" err="1" smtClean="0">
                <a:cs typeface="Times New Roman"/>
              </a:rPr>
              <a:t>Cuál</a:t>
            </a:r>
            <a:r>
              <a:rPr lang="en-US" sz="2000" dirty="0" smtClean="0">
                <a:cs typeface="Times New Roman"/>
              </a:rPr>
              <a:t> </a:t>
            </a:r>
            <a:r>
              <a:rPr lang="en-US" sz="2000" dirty="0" err="1" smtClean="0">
                <a:cs typeface="Times New Roman"/>
              </a:rPr>
              <a:t>crees</a:t>
            </a:r>
            <a:r>
              <a:rPr lang="en-US" sz="2000" dirty="0" smtClean="0">
                <a:cs typeface="Times New Roman"/>
              </a:rPr>
              <a:t> </a:t>
            </a:r>
            <a:r>
              <a:rPr lang="en-US" sz="2000" dirty="0" err="1" smtClean="0">
                <a:cs typeface="Times New Roman"/>
              </a:rPr>
              <a:t>que</a:t>
            </a:r>
            <a:r>
              <a:rPr lang="en-US" sz="2000" dirty="0" smtClean="0">
                <a:cs typeface="Times New Roman"/>
              </a:rPr>
              <a:t> </a:t>
            </a:r>
            <a:r>
              <a:rPr lang="en-US" sz="2000" dirty="0" err="1" smtClean="0">
                <a:cs typeface="Times New Roman"/>
              </a:rPr>
              <a:t>es</a:t>
            </a:r>
            <a:r>
              <a:rPr lang="en-US" sz="2000" dirty="0" smtClean="0">
                <a:cs typeface="Times New Roman"/>
              </a:rPr>
              <a:t> el </a:t>
            </a:r>
            <a:r>
              <a:rPr lang="en-US" sz="2000" dirty="0" err="1" smtClean="0">
                <a:cs typeface="Times New Roman"/>
              </a:rPr>
              <a:t>tema</a:t>
            </a:r>
            <a:r>
              <a:rPr lang="en-US" sz="2000" dirty="0" smtClean="0">
                <a:cs typeface="Times New Roman"/>
              </a:rPr>
              <a:t> del </a:t>
            </a:r>
            <a:r>
              <a:rPr lang="en-US" sz="2000" dirty="0" err="1" smtClean="0">
                <a:cs typeface="Times New Roman"/>
              </a:rPr>
              <a:t>corto</a:t>
            </a:r>
            <a:r>
              <a:rPr lang="en-US" sz="2000" dirty="0" smtClean="0">
                <a:cs typeface="Times New Roman"/>
              </a:rPr>
              <a:t>?</a:t>
            </a:r>
          </a:p>
          <a:p>
            <a:pPr marL="457200" indent="-457200">
              <a:buAutoNum type="arabicPeriod"/>
            </a:pPr>
            <a:r>
              <a:rPr lang="en-US" sz="2000" dirty="0" smtClean="0">
                <a:cs typeface="Times New Roman"/>
              </a:rPr>
              <a:t>¿ </a:t>
            </a:r>
            <a:r>
              <a:rPr lang="en-US" sz="2000" dirty="0" err="1" smtClean="0">
                <a:cs typeface="Times New Roman"/>
              </a:rPr>
              <a:t>Sabes</a:t>
            </a:r>
            <a:r>
              <a:rPr lang="en-US" sz="2000" dirty="0" smtClean="0">
                <a:cs typeface="Times New Roman"/>
              </a:rPr>
              <a:t> </a:t>
            </a:r>
            <a:r>
              <a:rPr lang="en-US" sz="2000" dirty="0" err="1" smtClean="0">
                <a:cs typeface="Times New Roman"/>
              </a:rPr>
              <a:t>qué</a:t>
            </a:r>
            <a:r>
              <a:rPr lang="en-US" sz="2000" dirty="0" smtClean="0">
                <a:cs typeface="Times New Roman"/>
              </a:rPr>
              <a:t> </a:t>
            </a:r>
            <a:r>
              <a:rPr lang="en-US" sz="2000" dirty="0" err="1" smtClean="0">
                <a:cs typeface="Times New Roman"/>
              </a:rPr>
              <a:t>es</a:t>
            </a:r>
            <a:r>
              <a:rPr lang="en-US" sz="2000" dirty="0" smtClean="0">
                <a:cs typeface="Times New Roman"/>
              </a:rPr>
              <a:t> un </a:t>
            </a:r>
            <a:r>
              <a:rPr lang="en-US" sz="2000" dirty="0" err="1" smtClean="0">
                <a:cs typeface="Times New Roman"/>
              </a:rPr>
              <a:t>anuncio</a:t>
            </a:r>
            <a:r>
              <a:rPr lang="en-US" sz="2000" dirty="0" smtClean="0">
                <a:cs typeface="Times New Roman"/>
              </a:rPr>
              <a:t> </a:t>
            </a:r>
            <a:r>
              <a:rPr lang="en-US" sz="2000" dirty="0" err="1" smtClean="0">
                <a:cs typeface="Times New Roman"/>
              </a:rPr>
              <a:t>informativo</a:t>
            </a:r>
            <a:r>
              <a:rPr lang="en-US" sz="2000" dirty="0" smtClean="0">
                <a:cs typeface="Times New Roman"/>
              </a:rPr>
              <a:t>? ¿</a:t>
            </a:r>
            <a:r>
              <a:rPr lang="en-US" sz="2000" dirty="0" err="1" smtClean="0">
                <a:cs typeface="Times New Roman"/>
              </a:rPr>
              <a:t>Qué</a:t>
            </a:r>
            <a:r>
              <a:rPr lang="en-US" sz="2000" dirty="0" smtClean="0">
                <a:cs typeface="Times New Roman"/>
              </a:rPr>
              <a:t> </a:t>
            </a:r>
            <a:r>
              <a:rPr lang="en-US" sz="2000" dirty="0" err="1" smtClean="0">
                <a:cs typeface="Times New Roman"/>
              </a:rPr>
              <a:t>función</a:t>
            </a:r>
            <a:r>
              <a:rPr lang="en-US" sz="2000" dirty="0" smtClean="0">
                <a:cs typeface="Times New Roman"/>
              </a:rPr>
              <a:t> </a:t>
            </a:r>
            <a:r>
              <a:rPr lang="en-US" sz="2000" dirty="0" err="1" smtClean="0">
                <a:cs typeface="Times New Roman"/>
              </a:rPr>
              <a:t>tiene</a:t>
            </a:r>
            <a:r>
              <a:rPr lang="en-US" sz="2000" dirty="0" smtClean="0">
                <a:cs typeface="Times New Roman"/>
              </a:rPr>
              <a:t>? </a:t>
            </a:r>
            <a:r>
              <a:rPr lang="en-US" sz="2000" dirty="0" err="1" smtClean="0">
                <a:cs typeface="Times New Roman"/>
              </a:rPr>
              <a:t>Busca</a:t>
            </a:r>
            <a:r>
              <a:rPr lang="en-US" sz="2000" dirty="0" smtClean="0">
                <a:cs typeface="Times New Roman"/>
              </a:rPr>
              <a:t> en el internet </a:t>
            </a:r>
            <a:r>
              <a:rPr lang="en-US" sz="2000" dirty="0" err="1" smtClean="0">
                <a:cs typeface="Times New Roman"/>
              </a:rPr>
              <a:t>algunos</a:t>
            </a:r>
            <a:r>
              <a:rPr lang="en-US" sz="2000" dirty="0" smtClean="0">
                <a:cs typeface="Times New Roman"/>
              </a:rPr>
              <a:t> </a:t>
            </a:r>
            <a:r>
              <a:rPr lang="en-US" sz="2000" dirty="0" err="1" smtClean="0">
                <a:cs typeface="Times New Roman"/>
              </a:rPr>
              <a:t>ejemplos</a:t>
            </a:r>
            <a:r>
              <a:rPr lang="en-US" sz="2000" dirty="0" smtClean="0">
                <a:cs typeface="Times New Roman"/>
              </a:rPr>
              <a:t> de </a:t>
            </a:r>
            <a:r>
              <a:rPr lang="en-US" sz="2000" dirty="0" err="1" smtClean="0">
                <a:cs typeface="Times New Roman"/>
              </a:rPr>
              <a:t>anuncios</a:t>
            </a:r>
            <a:r>
              <a:rPr lang="en-US" sz="2000" dirty="0" smtClean="0">
                <a:cs typeface="Times New Roman"/>
              </a:rPr>
              <a:t> </a:t>
            </a:r>
            <a:r>
              <a:rPr lang="en-US" sz="2000" dirty="0" err="1" smtClean="0">
                <a:cs typeface="Times New Roman"/>
              </a:rPr>
              <a:t>informativos</a:t>
            </a:r>
            <a:r>
              <a:rPr lang="en-US" sz="2000" dirty="0" smtClean="0">
                <a:cs typeface="Times New Roman"/>
              </a:rPr>
              <a:t> y </a:t>
            </a:r>
            <a:r>
              <a:rPr lang="en-US" sz="2000" dirty="0" err="1" smtClean="0">
                <a:cs typeface="Times New Roman"/>
              </a:rPr>
              <a:t>comenta</a:t>
            </a:r>
            <a:r>
              <a:rPr lang="en-US" sz="2000" dirty="0" smtClean="0">
                <a:cs typeface="Times New Roman"/>
              </a:rPr>
              <a:t> </a:t>
            </a:r>
            <a:r>
              <a:rPr lang="en-US" sz="2000" dirty="0" err="1" smtClean="0">
                <a:cs typeface="Times New Roman"/>
              </a:rPr>
              <a:t>tus</a:t>
            </a:r>
            <a:r>
              <a:rPr lang="en-US" sz="2000" dirty="0" smtClean="0">
                <a:cs typeface="Times New Roman"/>
              </a:rPr>
              <a:t> </a:t>
            </a:r>
            <a:r>
              <a:rPr lang="en-US" sz="2000" dirty="0" err="1" smtClean="0">
                <a:cs typeface="Times New Roman"/>
              </a:rPr>
              <a:t>resultados</a:t>
            </a:r>
            <a:r>
              <a:rPr lang="en-US" sz="2000" dirty="0" smtClean="0">
                <a:cs typeface="Times New Roman"/>
              </a:rPr>
              <a:t> con la </a:t>
            </a:r>
            <a:r>
              <a:rPr lang="en-US" sz="2000" dirty="0" err="1" smtClean="0">
                <a:cs typeface="Times New Roman"/>
              </a:rPr>
              <a:t>clase</a:t>
            </a:r>
            <a:r>
              <a:rPr lang="en-US" sz="2000" dirty="0" smtClean="0">
                <a:cs typeface="Times New Roman"/>
              </a:rPr>
              <a:t>.</a:t>
            </a:r>
          </a:p>
          <a:p>
            <a:pPr marL="457200" indent="-457200">
              <a:buAutoNum type="arabicPeriod"/>
            </a:pPr>
            <a:r>
              <a:rPr lang="en-US" sz="2000" dirty="0" err="1" smtClean="0">
                <a:cs typeface="Times New Roman"/>
              </a:rPr>
              <a:t>Ya</a:t>
            </a:r>
            <a:r>
              <a:rPr lang="en-US" sz="2000" dirty="0" smtClean="0">
                <a:cs typeface="Times New Roman"/>
              </a:rPr>
              <a:t> </a:t>
            </a:r>
            <a:r>
              <a:rPr lang="en-US" sz="2000" dirty="0" err="1" smtClean="0">
                <a:cs typeface="Times New Roman"/>
              </a:rPr>
              <a:t>sabemos</a:t>
            </a:r>
            <a:r>
              <a:rPr lang="en-US" sz="2000" dirty="0" smtClean="0">
                <a:cs typeface="Times New Roman"/>
              </a:rPr>
              <a:t> </a:t>
            </a:r>
            <a:r>
              <a:rPr lang="en-US" sz="2000" dirty="0" err="1" smtClean="0">
                <a:cs typeface="Times New Roman"/>
              </a:rPr>
              <a:t>que</a:t>
            </a:r>
            <a:r>
              <a:rPr lang="en-US" sz="2000" dirty="0" smtClean="0">
                <a:cs typeface="Times New Roman"/>
              </a:rPr>
              <a:t> </a:t>
            </a:r>
            <a:r>
              <a:rPr lang="en-US" sz="2000" dirty="0" err="1" smtClean="0">
                <a:cs typeface="Times New Roman"/>
              </a:rPr>
              <a:t>vamos</a:t>
            </a:r>
            <a:r>
              <a:rPr lang="en-US" sz="2000" dirty="0" smtClean="0">
                <a:cs typeface="Times New Roman"/>
              </a:rPr>
              <a:t> a </a:t>
            </a:r>
            <a:r>
              <a:rPr lang="en-US" sz="2000" dirty="0" err="1" smtClean="0">
                <a:cs typeface="Times New Roman"/>
              </a:rPr>
              <a:t>ver</a:t>
            </a:r>
            <a:r>
              <a:rPr lang="en-US" sz="2000" dirty="0" smtClean="0">
                <a:cs typeface="Times New Roman"/>
              </a:rPr>
              <a:t> un </a:t>
            </a:r>
            <a:r>
              <a:rPr lang="en-US" sz="2000" dirty="0" err="1" smtClean="0">
                <a:cs typeface="Times New Roman"/>
              </a:rPr>
              <a:t>anuncio</a:t>
            </a:r>
            <a:r>
              <a:rPr lang="en-US" sz="2000" dirty="0" smtClean="0">
                <a:cs typeface="Times New Roman"/>
              </a:rPr>
              <a:t> </a:t>
            </a:r>
            <a:r>
              <a:rPr lang="en-US" sz="2000" dirty="0" err="1" smtClean="0">
                <a:cs typeface="Times New Roman"/>
              </a:rPr>
              <a:t>informativo</a:t>
            </a:r>
            <a:r>
              <a:rPr lang="en-US" sz="2000" dirty="0" smtClean="0">
                <a:cs typeface="Times New Roman"/>
              </a:rPr>
              <a:t> </a:t>
            </a:r>
            <a:r>
              <a:rPr lang="en-US" sz="2000" dirty="0" err="1" smtClean="0">
                <a:cs typeface="Times New Roman"/>
              </a:rPr>
              <a:t>titulado</a:t>
            </a:r>
            <a:r>
              <a:rPr lang="en-US" sz="2000" dirty="0" smtClean="0">
                <a:cs typeface="Times New Roman"/>
              </a:rPr>
              <a:t> “book”. ¿</a:t>
            </a:r>
            <a:r>
              <a:rPr lang="en-US" sz="2000" dirty="0" err="1" smtClean="0">
                <a:cs typeface="Times New Roman"/>
              </a:rPr>
              <a:t>Qué</a:t>
            </a:r>
            <a:r>
              <a:rPr lang="en-US" sz="2000" dirty="0" smtClean="0">
                <a:cs typeface="Times New Roman"/>
              </a:rPr>
              <a:t> </a:t>
            </a:r>
            <a:r>
              <a:rPr lang="en-US" sz="2000" dirty="0" err="1" smtClean="0">
                <a:cs typeface="Times New Roman"/>
              </a:rPr>
              <a:t>tipo</a:t>
            </a:r>
            <a:r>
              <a:rPr lang="en-US" sz="2000" dirty="0" smtClean="0">
                <a:cs typeface="Times New Roman"/>
              </a:rPr>
              <a:t> de </a:t>
            </a:r>
            <a:r>
              <a:rPr lang="en-US" sz="2000" dirty="0" err="1" smtClean="0">
                <a:cs typeface="Times New Roman"/>
              </a:rPr>
              <a:t>producto</a:t>
            </a:r>
            <a:r>
              <a:rPr lang="en-US" sz="2000" dirty="0" smtClean="0">
                <a:cs typeface="Times New Roman"/>
              </a:rPr>
              <a:t> </a:t>
            </a:r>
            <a:r>
              <a:rPr lang="en-US" sz="2000" dirty="0" err="1" smtClean="0">
                <a:cs typeface="Times New Roman"/>
              </a:rPr>
              <a:t>crees</a:t>
            </a:r>
            <a:r>
              <a:rPr lang="en-US" sz="2000" dirty="0" smtClean="0">
                <a:cs typeface="Times New Roman"/>
              </a:rPr>
              <a:t> </a:t>
            </a:r>
            <a:r>
              <a:rPr lang="en-US" sz="2000" dirty="0" err="1" smtClean="0">
                <a:cs typeface="Times New Roman"/>
              </a:rPr>
              <a:t>que</a:t>
            </a:r>
            <a:r>
              <a:rPr lang="en-US" sz="2000" dirty="0" smtClean="0">
                <a:cs typeface="Times New Roman"/>
              </a:rPr>
              <a:t> </a:t>
            </a:r>
            <a:r>
              <a:rPr lang="en-US" sz="2000" dirty="0" err="1" smtClean="0">
                <a:cs typeface="Times New Roman"/>
              </a:rPr>
              <a:t>promueve</a:t>
            </a:r>
            <a:r>
              <a:rPr lang="en-US" sz="2000" dirty="0" smtClean="0">
                <a:cs typeface="Times New Roman"/>
              </a:rPr>
              <a:t> </a:t>
            </a:r>
            <a:r>
              <a:rPr lang="en-US" sz="2000" dirty="0" err="1" smtClean="0">
                <a:cs typeface="Times New Roman"/>
              </a:rPr>
              <a:t>este</a:t>
            </a:r>
            <a:r>
              <a:rPr lang="en-US" sz="2000" dirty="0" smtClean="0">
                <a:cs typeface="Times New Roman"/>
              </a:rPr>
              <a:t> </a:t>
            </a:r>
            <a:r>
              <a:rPr lang="en-US" sz="2000" dirty="0" err="1" smtClean="0">
                <a:cs typeface="Times New Roman"/>
              </a:rPr>
              <a:t>anuncio</a:t>
            </a:r>
            <a:r>
              <a:rPr lang="en-US" sz="2000" dirty="0" smtClean="0">
                <a:cs typeface="Times New Roman"/>
              </a:rPr>
              <a:t>? </a:t>
            </a:r>
            <a:r>
              <a:rPr lang="en-US" sz="2000" dirty="0" err="1" smtClean="0">
                <a:cs typeface="Times New Roman"/>
              </a:rPr>
              <a:t>Da</a:t>
            </a:r>
            <a:r>
              <a:rPr lang="en-US" sz="2000" dirty="0" smtClean="0">
                <a:cs typeface="Times New Roman"/>
              </a:rPr>
              <a:t> </a:t>
            </a:r>
            <a:r>
              <a:rPr lang="en-US" sz="2000" dirty="0" err="1" smtClean="0">
                <a:cs typeface="Times New Roman"/>
              </a:rPr>
              <a:t>detalles</a:t>
            </a:r>
            <a:r>
              <a:rPr lang="en-US" sz="2000" dirty="0" smtClean="0">
                <a:cs typeface="Times New Roman"/>
              </a:rPr>
              <a:t> </a:t>
            </a:r>
            <a:r>
              <a:rPr lang="en-US" sz="2000" dirty="0" err="1" smtClean="0">
                <a:cs typeface="Times New Roman"/>
              </a:rPr>
              <a:t>específicos</a:t>
            </a:r>
            <a:r>
              <a:rPr lang="en-US" sz="2000" dirty="0" smtClean="0">
                <a:cs typeface="Times New Roman"/>
              </a:rPr>
              <a:t>.</a:t>
            </a:r>
            <a:endParaRPr lang="en-US" sz="2000" dirty="0" smtClean="0"/>
          </a:p>
          <a:p>
            <a:pPr marL="0" indent="0">
              <a:buNone/>
            </a:pPr>
            <a:endParaRPr lang="en-US" sz="2000" dirty="0" smtClean="0"/>
          </a:p>
          <a:p>
            <a:pPr>
              <a:buNone/>
            </a:pPr>
            <a:endParaRPr lang="en-US" sz="2000" b="1" dirty="0" smtClean="0"/>
          </a:p>
        </p:txBody>
      </p:sp>
      <p:pic>
        <p:nvPicPr>
          <p:cNvPr id="6146" name="Picture 2" descr="C:\Users\Marisol\Desktop\Fuentes Ancillary\Images\img_P01_19.tif"/>
          <p:cNvPicPr>
            <a:picLocks noGrp="1" noChangeAspect="1" noChangeArrowheads="1"/>
          </p:cNvPicPr>
          <p:nvPr>
            <p:ph sz="half" idx="1"/>
          </p:nvPr>
        </p:nvPicPr>
        <p:blipFill>
          <a:blip r:embed="rId4" cstate="print"/>
          <a:srcRect/>
          <a:stretch>
            <a:fillRect/>
          </a:stretch>
        </p:blipFill>
        <p:spPr bwMode="auto">
          <a:xfrm>
            <a:off x="914400" y="1905000"/>
            <a:ext cx="3886200" cy="3124200"/>
          </a:xfrm>
          <a:prstGeom prst="rect">
            <a:avLst/>
          </a:prstGeom>
          <a:noFill/>
        </p:spPr>
      </p:pic>
      <p:sp>
        <p:nvSpPr>
          <p:cNvPr id="8" name="Rectangle 7"/>
          <p:cNvSpPr/>
          <p:nvPr/>
        </p:nvSpPr>
        <p:spPr>
          <a:xfrm>
            <a:off x="914400" y="0"/>
            <a:ext cx="3886200" cy="1569660"/>
          </a:xfrm>
          <a:prstGeom prst="rect">
            <a:avLst/>
          </a:prstGeom>
          <a:noFill/>
        </p:spPr>
        <p:txBody>
          <a:bodyPr wrap="square" lIns="91440" tIns="45720" rIns="91440" bIns="45720">
            <a:spAutoFit/>
          </a:bodyPr>
          <a:lstStyle/>
          <a:p>
            <a:pPr algn="ctr"/>
            <a:r>
              <a:rPr lang="en-US" sz="32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Video </a:t>
            </a:r>
            <a:r>
              <a:rPr lang="en-US" sz="32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fuentes</a:t>
            </a:r>
            <a:r>
              <a:rPr lang="en-US" sz="32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Book (Un </a:t>
            </a:r>
            <a:r>
              <a:rPr lang="en-US" sz="32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anuncio</a:t>
            </a:r>
            <a:r>
              <a:rPr lang="en-US" sz="32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sz="32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informativo</a:t>
            </a:r>
            <a:r>
              <a:rPr lang="en-US" sz="32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US" sz="32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amond(in)">
                                      <p:cBhvr>
                                        <p:cTn id="7" dur="2000"/>
                                        <p:tgtEl>
                                          <p:spTgt spid="9">
                                            <p:txEl>
                                              <p:pRg st="0" end="0"/>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diamond(in)">
                                      <p:cBhvr>
                                        <p:cTn id="10" dur="2000"/>
                                        <p:tgtEl>
                                          <p:spTgt spid="9">
                                            <p:txEl>
                                              <p:pRg st="1" end="1"/>
                                            </p:txEl>
                                          </p:spTgt>
                                        </p:tgtEl>
                                      </p:cBhvr>
                                    </p:animEffect>
                                  </p:childTnLst>
                                </p:cTn>
                              </p:par>
                              <p:par>
                                <p:cTn id="11" presetID="8" presetClass="entr" presetSubtype="16"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diamond(in)">
                                      <p:cBhvr>
                                        <p:cTn id="13" dur="2000"/>
                                        <p:tgtEl>
                                          <p:spTgt spid="9">
                                            <p:txEl>
                                              <p:pRg st="2" end="2"/>
                                            </p:txEl>
                                          </p:spTgt>
                                        </p:tgtEl>
                                      </p:cBhvr>
                                    </p:animEffect>
                                  </p:childTnLst>
                                </p:cTn>
                              </p:par>
                              <p:par>
                                <p:cTn id="14" presetID="8" presetClass="entr" presetSubtype="16" fill="hold" nodeType="withEffect">
                                  <p:stCondLst>
                                    <p:cond delay="0"/>
                                  </p:stCondLst>
                                  <p:childTnLst>
                                    <p:set>
                                      <p:cBhvr>
                                        <p:cTn id="15" dur="1" fill="hold">
                                          <p:stCondLst>
                                            <p:cond delay="0"/>
                                          </p:stCondLst>
                                        </p:cTn>
                                        <p:tgtEl>
                                          <p:spTgt spid="9">
                                            <p:txEl>
                                              <p:pRg st="4" end="4"/>
                                            </p:txEl>
                                          </p:spTgt>
                                        </p:tgtEl>
                                        <p:attrNameLst>
                                          <p:attrName>style.visibility</p:attrName>
                                        </p:attrNameLst>
                                      </p:cBhvr>
                                      <p:to>
                                        <p:strVal val="visible"/>
                                      </p:to>
                                    </p:set>
                                    <p:animEffect transition="in" filter="diamond(in)">
                                      <p:cBhvr>
                                        <p:cTn id="16" dur="2000"/>
                                        <p:tgtEl>
                                          <p:spTgt spid="9">
                                            <p:txEl>
                                              <p:pRg st="4" end="4"/>
                                            </p:txEl>
                                          </p:spTgt>
                                        </p:tgtEl>
                                      </p:cBhvr>
                                    </p:animEffect>
                                  </p:childTnLst>
                                </p:cTn>
                              </p:par>
                              <p:par>
                                <p:cTn id="17" presetID="8" presetClass="entr" presetSubtype="16"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animEffect transition="in" filter="diamond(in)">
                                      <p:cBhvr>
                                        <p:cTn id="19" dur="2000"/>
                                        <p:tgtEl>
                                          <p:spTgt spid="9">
                                            <p:txEl>
                                              <p:pRg st="5" end="5"/>
                                            </p:txEl>
                                          </p:spTgt>
                                        </p:tgtEl>
                                      </p:cBhvr>
                                    </p:animEffect>
                                  </p:childTnLst>
                                </p:cTn>
                              </p:par>
                              <p:par>
                                <p:cTn id="20" presetID="8" presetClass="entr" presetSubtype="16" fill="hold" nodeType="with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diamond(in)">
                                      <p:cBhvr>
                                        <p:cTn id="22" dur="20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8382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a:xfrm>
            <a:off x="838200" y="0"/>
            <a:ext cx="8305800" cy="6858000"/>
          </a:xfrm>
        </p:spPr>
        <p:txBody>
          <a:bodyPr>
            <a:normAutofit/>
          </a:bodyPr>
          <a:lstStyle/>
          <a:p>
            <a:pPr>
              <a:buNone/>
            </a:pPr>
            <a:r>
              <a:rPr lang="en-US" sz="2000" b="1" dirty="0" err="1" smtClean="0"/>
              <a:t>Actividad</a:t>
            </a:r>
            <a:r>
              <a:rPr lang="en-US" sz="2000" b="1" dirty="0" smtClean="0"/>
              <a:t> 16</a:t>
            </a:r>
          </a:p>
          <a:p>
            <a:pPr marL="0" indent="0">
              <a:buNone/>
            </a:pPr>
            <a:r>
              <a:rPr lang="en-US" sz="1900" i="1" dirty="0" smtClean="0"/>
              <a:t>Antes de </a:t>
            </a:r>
            <a:r>
              <a:rPr lang="en-US" sz="1900" i="1" dirty="0" err="1" smtClean="0"/>
              <a:t>ver</a:t>
            </a:r>
            <a:r>
              <a:rPr lang="en-US" sz="1900" i="1" dirty="0" smtClean="0"/>
              <a:t> el video.</a:t>
            </a:r>
          </a:p>
          <a:p>
            <a:pPr marL="0" indent="0">
              <a:buNone/>
            </a:pPr>
            <a:r>
              <a:rPr lang="en-US" sz="1900" dirty="0" smtClean="0"/>
              <a:t>En el video vas a </a:t>
            </a:r>
            <a:r>
              <a:rPr lang="en-US" sz="1900" dirty="0" err="1" smtClean="0"/>
              <a:t>escuchar</a:t>
            </a:r>
            <a:r>
              <a:rPr lang="en-US" sz="1900" dirty="0" smtClean="0"/>
              <a:t> </a:t>
            </a:r>
            <a:r>
              <a:rPr lang="en-US" sz="1900" dirty="0" err="1" smtClean="0"/>
              <a:t>vocabulario</a:t>
            </a:r>
            <a:r>
              <a:rPr lang="en-US" sz="1900" dirty="0" smtClean="0"/>
              <a:t> </a:t>
            </a:r>
            <a:r>
              <a:rPr lang="en-US" sz="1900" dirty="0" err="1" smtClean="0"/>
              <a:t>relacionado</a:t>
            </a:r>
            <a:r>
              <a:rPr lang="en-US" sz="1900" dirty="0" smtClean="0"/>
              <a:t> con la </a:t>
            </a:r>
          </a:p>
          <a:p>
            <a:pPr marL="0" indent="0">
              <a:buNone/>
            </a:pPr>
            <a:r>
              <a:rPr lang="en-US" sz="1900" dirty="0" err="1" smtClean="0"/>
              <a:t>tecnología</a:t>
            </a:r>
            <a:r>
              <a:rPr lang="en-US" sz="1900" dirty="0" smtClean="0"/>
              <a:t>. </a:t>
            </a:r>
            <a:r>
              <a:rPr lang="en-US" sz="1900" dirty="0" err="1" smtClean="0"/>
              <a:t>Muchas</a:t>
            </a:r>
            <a:r>
              <a:rPr lang="en-US" sz="1900" dirty="0" smtClean="0"/>
              <a:t> de </a:t>
            </a:r>
            <a:r>
              <a:rPr lang="en-US" sz="1900" dirty="0" err="1" smtClean="0"/>
              <a:t>estas</a:t>
            </a:r>
            <a:r>
              <a:rPr lang="en-US" sz="1900" dirty="0" smtClean="0"/>
              <a:t> </a:t>
            </a:r>
            <a:r>
              <a:rPr lang="en-US" sz="1900" dirty="0" err="1" smtClean="0"/>
              <a:t>palabras</a:t>
            </a:r>
            <a:r>
              <a:rPr lang="en-US" sz="1900" dirty="0" smtClean="0"/>
              <a:t> son </a:t>
            </a:r>
            <a:r>
              <a:rPr lang="en-US" sz="1900" i="1" dirty="0" err="1" smtClean="0"/>
              <a:t>cognados</a:t>
            </a:r>
            <a:r>
              <a:rPr lang="en-US" sz="1900" dirty="0" smtClean="0"/>
              <a:t>.</a:t>
            </a:r>
          </a:p>
          <a:p>
            <a:pPr marL="0" indent="0">
              <a:buNone/>
            </a:pPr>
            <a:r>
              <a:rPr lang="en-US" sz="1900" dirty="0" smtClean="0"/>
              <a:t>Lee </a:t>
            </a:r>
            <a:r>
              <a:rPr lang="en-US" sz="1900" dirty="0" err="1" smtClean="0"/>
              <a:t>cada</a:t>
            </a:r>
            <a:r>
              <a:rPr lang="en-US" sz="1900" dirty="0" smtClean="0"/>
              <a:t> </a:t>
            </a:r>
            <a:r>
              <a:rPr lang="en-US" sz="1900" dirty="0" err="1" smtClean="0"/>
              <a:t>palabra</a:t>
            </a:r>
            <a:r>
              <a:rPr lang="en-US" sz="1900" dirty="0" smtClean="0"/>
              <a:t> </a:t>
            </a:r>
            <a:r>
              <a:rPr lang="en-US" sz="1900" dirty="0" err="1" smtClean="0"/>
              <a:t>que</a:t>
            </a:r>
            <a:r>
              <a:rPr lang="en-US" sz="1900" dirty="0" smtClean="0"/>
              <a:t> </a:t>
            </a:r>
            <a:r>
              <a:rPr lang="en-US" sz="1900" dirty="0" err="1" smtClean="0"/>
              <a:t>aparece</a:t>
            </a:r>
            <a:r>
              <a:rPr lang="en-US" sz="1900" dirty="0" smtClean="0"/>
              <a:t> en la </a:t>
            </a:r>
            <a:r>
              <a:rPr lang="en-US" sz="1900" dirty="0" err="1" smtClean="0"/>
              <a:t>lista</a:t>
            </a:r>
            <a:r>
              <a:rPr lang="en-US" sz="1900" dirty="0" smtClean="0"/>
              <a:t> y </a:t>
            </a:r>
            <a:r>
              <a:rPr lang="en-US" sz="1900" dirty="0" err="1" smtClean="0"/>
              <a:t>trata</a:t>
            </a:r>
            <a:r>
              <a:rPr lang="en-US" sz="1900" dirty="0" smtClean="0"/>
              <a:t> de </a:t>
            </a:r>
            <a:r>
              <a:rPr lang="en-US" sz="1900" dirty="0" err="1" smtClean="0"/>
              <a:t>adivinar</a:t>
            </a:r>
            <a:r>
              <a:rPr lang="en-US" sz="1900" dirty="0" smtClean="0"/>
              <a:t> (</a:t>
            </a:r>
            <a:r>
              <a:rPr lang="en-US" sz="1900" i="1" dirty="0" smtClean="0"/>
              <a:t>guess</a:t>
            </a:r>
            <a:r>
              <a:rPr lang="en-US" sz="1900" dirty="0" smtClean="0"/>
              <a:t>)</a:t>
            </a:r>
          </a:p>
          <a:p>
            <a:pPr marL="0" indent="0">
              <a:buNone/>
            </a:pPr>
            <a:r>
              <a:rPr lang="en-US" sz="1900" dirty="0" err="1" smtClean="0"/>
              <a:t>su</a:t>
            </a:r>
            <a:r>
              <a:rPr lang="en-US" sz="1900" dirty="0" smtClean="0"/>
              <a:t> </a:t>
            </a:r>
            <a:r>
              <a:rPr lang="en-US" sz="1900" dirty="0" err="1" smtClean="0"/>
              <a:t>significado</a:t>
            </a:r>
            <a:r>
              <a:rPr lang="en-US" sz="1900" dirty="0" smtClean="0"/>
              <a:t> en </a:t>
            </a:r>
            <a:r>
              <a:rPr lang="en-US" sz="1900" dirty="0" err="1" smtClean="0"/>
              <a:t>inglés</a:t>
            </a:r>
            <a:r>
              <a:rPr lang="en-US" sz="1900" dirty="0" smtClean="0"/>
              <a:t>. Luego </a:t>
            </a:r>
            <a:r>
              <a:rPr lang="en-US" sz="1900" dirty="0" err="1" smtClean="0"/>
              <a:t>compara</a:t>
            </a:r>
            <a:r>
              <a:rPr lang="en-US" sz="1900" dirty="0" smtClean="0"/>
              <a:t> </a:t>
            </a:r>
            <a:r>
              <a:rPr lang="en-US" sz="1900" dirty="0" err="1" smtClean="0"/>
              <a:t>tus</a:t>
            </a:r>
            <a:r>
              <a:rPr lang="en-US" sz="1900" dirty="0" smtClean="0"/>
              <a:t> </a:t>
            </a:r>
            <a:r>
              <a:rPr lang="en-US" sz="1900" dirty="0" err="1" smtClean="0"/>
              <a:t>respuestas</a:t>
            </a:r>
            <a:r>
              <a:rPr lang="en-US" sz="1900" dirty="0" smtClean="0"/>
              <a:t> </a:t>
            </a:r>
            <a:r>
              <a:rPr lang="en-US" sz="1900" dirty="0" err="1" smtClean="0"/>
              <a:t>para</a:t>
            </a:r>
            <a:r>
              <a:rPr lang="en-US" sz="1900" dirty="0" smtClean="0"/>
              <a:t> </a:t>
            </a:r>
            <a:r>
              <a:rPr lang="en-US" sz="1900" dirty="0" err="1" smtClean="0"/>
              <a:t>ver</a:t>
            </a:r>
            <a:r>
              <a:rPr lang="en-US" sz="1900" dirty="0" smtClean="0"/>
              <a:t> </a:t>
            </a:r>
          </a:p>
          <a:p>
            <a:pPr marL="0" indent="0">
              <a:buNone/>
            </a:pPr>
            <a:r>
              <a:rPr lang="en-US" sz="1900" dirty="0" err="1" smtClean="0"/>
              <a:t>cuantos</a:t>
            </a:r>
            <a:r>
              <a:rPr lang="en-US" sz="1900" dirty="0" smtClean="0"/>
              <a:t> </a:t>
            </a:r>
            <a:r>
              <a:rPr lang="en-US" sz="1900" dirty="0" err="1" smtClean="0"/>
              <a:t>aciertos</a:t>
            </a:r>
            <a:r>
              <a:rPr lang="en-US" sz="1900" dirty="0" smtClean="0"/>
              <a:t> </a:t>
            </a:r>
            <a:r>
              <a:rPr lang="en-US" sz="1900" dirty="0" err="1" smtClean="0"/>
              <a:t>tuviste</a:t>
            </a:r>
            <a:r>
              <a:rPr lang="en-US" sz="1900" dirty="0" smtClean="0"/>
              <a:t> . </a:t>
            </a:r>
          </a:p>
          <a:p>
            <a:pPr marL="0" indent="0">
              <a:buNone/>
            </a:pPr>
            <a:endParaRPr lang="en-US" sz="1900" dirty="0" smtClean="0"/>
          </a:p>
          <a:p>
            <a:pPr marL="457200" indent="-457200">
              <a:buNone/>
            </a:pPr>
            <a:endParaRPr lang="en-US" sz="2000" dirty="0" smtClean="0"/>
          </a:p>
          <a:p>
            <a:pPr marL="0" indent="0">
              <a:buNone/>
            </a:pPr>
            <a:endParaRPr lang="en-US" sz="2000" dirty="0" smtClean="0"/>
          </a:p>
          <a:p>
            <a:pPr>
              <a:buNone/>
            </a:pPr>
            <a:endParaRPr lang="en-US" sz="2000" b="1" dirty="0" smtClean="0"/>
          </a:p>
        </p:txBody>
      </p:sp>
      <p:pic>
        <p:nvPicPr>
          <p:cNvPr id="6146" name="Picture 2" descr="C:\Users\Marisol\Desktop\Fuentes Ancillary\Images\img_P01_19.tif"/>
          <p:cNvPicPr>
            <a:picLocks noGrp="1" noChangeAspect="1" noChangeArrowheads="1"/>
          </p:cNvPicPr>
          <p:nvPr>
            <p:ph sz="half" idx="1"/>
          </p:nvPr>
        </p:nvPicPr>
        <p:blipFill>
          <a:blip r:embed="rId4" cstate="print"/>
          <a:srcRect/>
          <a:stretch>
            <a:fillRect/>
          </a:stretch>
        </p:blipFill>
        <p:spPr bwMode="auto">
          <a:xfrm>
            <a:off x="7391400" y="381000"/>
            <a:ext cx="1371600" cy="11026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aphicFrame>
        <p:nvGraphicFramePr>
          <p:cNvPr id="7" name="Table 6"/>
          <p:cNvGraphicFramePr>
            <a:graphicFrameLocks noGrp="1"/>
          </p:cNvGraphicFramePr>
          <p:nvPr/>
        </p:nvGraphicFramePr>
        <p:xfrm>
          <a:off x="1066800" y="2743200"/>
          <a:ext cx="1524000" cy="2966720"/>
        </p:xfrm>
        <a:graphic>
          <a:graphicData uri="http://schemas.openxmlformats.org/drawingml/2006/table">
            <a:tbl>
              <a:tblPr firstRow="1" bandRow="1">
                <a:tableStyleId>{5C22544A-7EE6-4342-B048-85BDC9FD1C3A}</a:tableStyleId>
              </a:tblPr>
              <a:tblGrid>
                <a:gridCol w="1524000"/>
              </a:tblGrid>
              <a:tr h="370840">
                <a:tc>
                  <a:txBody>
                    <a:bodyPr/>
                    <a:lstStyle/>
                    <a:p>
                      <a:r>
                        <a:rPr lang="en-US" dirty="0" err="1" smtClean="0"/>
                        <a:t>Español</a:t>
                      </a:r>
                      <a:endParaRPr lang="en-US" dirty="0"/>
                    </a:p>
                  </a:txBody>
                  <a:tcPr/>
                </a:tc>
              </a:tr>
              <a:tr h="370840">
                <a:tc>
                  <a:txBody>
                    <a:bodyPr/>
                    <a:lstStyle/>
                    <a:p>
                      <a:r>
                        <a:rPr lang="en-US" dirty="0" err="1" smtClean="0"/>
                        <a:t>dispositivo</a:t>
                      </a:r>
                      <a:endParaRPr lang="en-US" dirty="0"/>
                    </a:p>
                  </a:txBody>
                  <a:tcPr/>
                </a:tc>
              </a:tr>
              <a:tr h="370840">
                <a:tc>
                  <a:txBody>
                    <a:bodyPr/>
                    <a:lstStyle/>
                    <a:p>
                      <a:r>
                        <a:rPr lang="en-US" dirty="0" smtClean="0"/>
                        <a:t>bio-</a:t>
                      </a:r>
                      <a:r>
                        <a:rPr lang="en-US" dirty="0" err="1" smtClean="0"/>
                        <a:t>óptico</a:t>
                      </a:r>
                      <a:endParaRPr lang="en-US" dirty="0"/>
                    </a:p>
                  </a:txBody>
                  <a:tcPr/>
                </a:tc>
              </a:tr>
              <a:tr h="370840">
                <a:tc>
                  <a:txBody>
                    <a:bodyPr/>
                    <a:lstStyle/>
                    <a:p>
                      <a:r>
                        <a:rPr lang="en-US" dirty="0" smtClean="0"/>
                        <a:t>cables</a:t>
                      </a:r>
                      <a:endParaRPr lang="en-US" dirty="0"/>
                    </a:p>
                  </a:txBody>
                  <a:tcPr/>
                </a:tc>
              </a:tr>
              <a:tr h="370840">
                <a:tc>
                  <a:txBody>
                    <a:bodyPr/>
                    <a:lstStyle/>
                    <a:p>
                      <a:r>
                        <a:rPr lang="en-US" dirty="0" err="1" smtClean="0"/>
                        <a:t>conexión</a:t>
                      </a:r>
                      <a:endParaRPr lang="en-US" dirty="0"/>
                    </a:p>
                  </a:txBody>
                  <a:tcPr/>
                </a:tc>
              </a:tr>
              <a:tr h="370840">
                <a:tc>
                  <a:txBody>
                    <a:bodyPr/>
                    <a:lstStyle/>
                    <a:p>
                      <a:r>
                        <a:rPr lang="en-US" dirty="0" err="1" smtClean="0"/>
                        <a:t>portátil</a:t>
                      </a:r>
                      <a:endParaRPr lang="en-US" dirty="0"/>
                    </a:p>
                  </a:txBody>
                  <a:tcPr/>
                </a:tc>
              </a:tr>
              <a:tr h="370840">
                <a:tc>
                  <a:txBody>
                    <a:bodyPr/>
                    <a:lstStyle/>
                    <a:p>
                      <a:r>
                        <a:rPr lang="en-US" dirty="0" err="1" smtClean="0"/>
                        <a:t>batería</a:t>
                      </a:r>
                      <a:r>
                        <a:rPr lang="en-US" dirty="0" smtClean="0"/>
                        <a:t> </a:t>
                      </a:r>
                      <a:endParaRPr lang="en-US" dirty="0"/>
                    </a:p>
                  </a:txBody>
                  <a:tcPr/>
                </a:tc>
              </a:tr>
              <a:tr h="370840">
                <a:tc>
                  <a:txBody>
                    <a:bodyPr/>
                    <a:lstStyle/>
                    <a:p>
                      <a:r>
                        <a:rPr lang="en-US" dirty="0" err="1" smtClean="0"/>
                        <a:t>recargar</a:t>
                      </a:r>
                      <a:endParaRPr lang="en-US" dirty="0"/>
                    </a:p>
                  </a:txBody>
                  <a:tcPr/>
                </a:tc>
              </a:tr>
            </a:tbl>
          </a:graphicData>
        </a:graphic>
      </p:graphicFrame>
      <p:graphicFrame>
        <p:nvGraphicFramePr>
          <p:cNvPr id="8" name="Table 7"/>
          <p:cNvGraphicFramePr>
            <a:graphicFrameLocks noGrp="1"/>
          </p:cNvGraphicFramePr>
          <p:nvPr/>
        </p:nvGraphicFramePr>
        <p:xfrm>
          <a:off x="2819400" y="2743200"/>
          <a:ext cx="1600200" cy="2966720"/>
        </p:xfrm>
        <a:graphic>
          <a:graphicData uri="http://schemas.openxmlformats.org/drawingml/2006/table">
            <a:tbl>
              <a:tblPr firstRow="1" bandRow="1">
                <a:tableStyleId>{5C22544A-7EE6-4342-B048-85BDC9FD1C3A}</a:tableStyleId>
              </a:tblPr>
              <a:tblGrid>
                <a:gridCol w="1600200"/>
              </a:tblGrid>
              <a:tr h="370840">
                <a:tc>
                  <a:txBody>
                    <a:bodyPr/>
                    <a:lstStyle/>
                    <a:p>
                      <a:r>
                        <a:rPr lang="en-US" dirty="0" err="1" smtClean="0"/>
                        <a:t>Inglés</a:t>
                      </a:r>
                      <a:endParaRPr lang="en-US" dirty="0"/>
                    </a:p>
                  </a:txBody>
                  <a:tcPr/>
                </a:tc>
              </a:tr>
              <a:tr h="370840">
                <a:tc>
                  <a:txBody>
                    <a:bodyPr/>
                    <a:lstStyle/>
                    <a:p>
                      <a:r>
                        <a:rPr lang="en-US" dirty="0" smtClean="0"/>
                        <a:t>device</a:t>
                      </a:r>
                      <a:endParaRPr lang="en-US" dirty="0"/>
                    </a:p>
                  </a:txBody>
                  <a:tcPr/>
                </a:tc>
              </a:tr>
              <a:tr h="370840">
                <a:tc>
                  <a:txBody>
                    <a:bodyPr/>
                    <a:lstStyle/>
                    <a:p>
                      <a:r>
                        <a:rPr lang="en-US" dirty="0" smtClean="0"/>
                        <a:t>bio-optical</a:t>
                      </a:r>
                      <a:endParaRPr lang="en-US" dirty="0"/>
                    </a:p>
                  </a:txBody>
                  <a:tcPr/>
                </a:tc>
              </a:tr>
              <a:tr h="370840">
                <a:tc>
                  <a:txBody>
                    <a:bodyPr/>
                    <a:lstStyle/>
                    <a:p>
                      <a:r>
                        <a:rPr lang="en-US" dirty="0" smtClean="0"/>
                        <a:t>electric cables</a:t>
                      </a:r>
                      <a:endParaRPr lang="en-US" dirty="0"/>
                    </a:p>
                  </a:txBody>
                  <a:tcPr/>
                </a:tc>
              </a:tr>
              <a:tr h="370840">
                <a:tc>
                  <a:txBody>
                    <a:bodyPr/>
                    <a:lstStyle/>
                    <a:p>
                      <a:r>
                        <a:rPr lang="en-US" dirty="0" smtClean="0"/>
                        <a:t>connection</a:t>
                      </a:r>
                      <a:endParaRPr lang="en-US" dirty="0"/>
                    </a:p>
                  </a:txBody>
                  <a:tcPr/>
                </a:tc>
              </a:tr>
              <a:tr h="370840">
                <a:tc>
                  <a:txBody>
                    <a:bodyPr/>
                    <a:lstStyle/>
                    <a:p>
                      <a:r>
                        <a:rPr lang="en-US" dirty="0" smtClean="0"/>
                        <a:t>portable</a:t>
                      </a:r>
                      <a:endParaRPr lang="en-US" dirty="0"/>
                    </a:p>
                  </a:txBody>
                  <a:tcPr/>
                </a:tc>
              </a:tr>
              <a:tr h="370840">
                <a:tc>
                  <a:txBody>
                    <a:bodyPr/>
                    <a:lstStyle/>
                    <a:p>
                      <a:r>
                        <a:rPr lang="en-US" dirty="0" smtClean="0"/>
                        <a:t>battery</a:t>
                      </a:r>
                      <a:endParaRPr lang="en-US" dirty="0"/>
                    </a:p>
                  </a:txBody>
                  <a:tcPr/>
                </a:tc>
              </a:tr>
              <a:tr h="370840">
                <a:tc>
                  <a:txBody>
                    <a:bodyPr/>
                    <a:lstStyle/>
                    <a:p>
                      <a:r>
                        <a:rPr lang="en-US" dirty="0" smtClean="0"/>
                        <a:t>recharge</a:t>
                      </a:r>
                      <a:endParaRPr lang="en-US" dirty="0"/>
                    </a:p>
                  </a:txBody>
                  <a:tcPr/>
                </a:tc>
              </a:tr>
            </a:tbl>
          </a:graphicData>
        </a:graphic>
      </p:graphicFrame>
      <p:graphicFrame>
        <p:nvGraphicFramePr>
          <p:cNvPr id="10" name="Table 9"/>
          <p:cNvGraphicFramePr>
            <a:graphicFrameLocks noGrp="1"/>
          </p:cNvGraphicFramePr>
          <p:nvPr/>
        </p:nvGraphicFramePr>
        <p:xfrm>
          <a:off x="4572000" y="2743200"/>
          <a:ext cx="1981200" cy="3042920"/>
        </p:xfrm>
        <a:graphic>
          <a:graphicData uri="http://schemas.openxmlformats.org/drawingml/2006/table">
            <a:tbl>
              <a:tblPr firstRow="1" bandRow="1">
                <a:tableStyleId>{5C22544A-7EE6-4342-B048-85BDC9FD1C3A}</a:tableStyleId>
              </a:tblPr>
              <a:tblGrid>
                <a:gridCol w="1981200"/>
              </a:tblGrid>
              <a:tr h="380365">
                <a:tc>
                  <a:txBody>
                    <a:bodyPr/>
                    <a:lstStyle/>
                    <a:p>
                      <a:r>
                        <a:rPr lang="en-US" dirty="0" err="1" smtClean="0"/>
                        <a:t>Español</a:t>
                      </a:r>
                      <a:endParaRPr lang="en-US" dirty="0"/>
                    </a:p>
                  </a:txBody>
                  <a:tcPr/>
                </a:tc>
              </a:tr>
              <a:tr h="380365">
                <a:tc>
                  <a:txBody>
                    <a:bodyPr/>
                    <a:lstStyle/>
                    <a:p>
                      <a:r>
                        <a:rPr lang="en-US" dirty="0" err="1" smtClean="0"/>
                        <a:t>toma</a:t>
                      </a:r>
                      <a:r>
                        <a:rPr lang="en-US" dirty="0" smtClean="0"/>
                        <a:t> de </a:t>
                      </a:r>
                      <a:r>
                        <a:rPr lang="en-US" dirty="0" err="1" smtClean="0"/>
                        <a:t>corriente</a:t>
                      </a:r>
                      <a:endParaRPr lang="en-US" dirty="0"/>
                    </a:p>
                  </a:txBody>
                  <a:tcPr/>
                </a:tc>
              </a:tr>
              <a:tr h="380365">
                <a:tc>
                  <a:txBody>
                    <a:bodyPr/>
                    <a:lstStyle/>
                    <a:p>
                      <a:r>
                        <a:rPr lang="en-US" dirty="0" err="1" smtClean="0"/>
                        <a:t>papel</a:t>
                      </a:r>
                      <a:r>
                        <a:rPr lang="en-US" baseline="0" dirty="0" smtClean="0"/>
                        <a:t> </a:t>
                      </a:r>
                      <a:r>
                        <a:rPr lang="en-US" baseline="0" dirty="0" err="1" smtClean="0"/>
                        <a:t>opaco</a:t>
                      </a:r>
                      <a:endParaRPr lang="en-US" dirty="0"/>
                    </a:p>
                  </a:txBody>
                  <a:tcPr/>
                </a:tc>
              </a:tr>
              <a:tr h="380365">
                <a:tc>
                  <a:txBody>
                    <a:bodyPr/>
                    <a:lstStyle/>
                    <a:p>
                      <a:r>
                        <a:rPr lang="en-US" dirty="0" err="1" smtClean="0"/>
                        <a:t>scaneada</a:t>
                      </a:r>
                      <a:endParaRPr lang="en-US" dirty="0"/>
                    </a:p>
                  </a:txBody>
                  <a:tcPr/>
                </a:tc>
              </a:tr>
              <a:tr h="380365">
                <a:tc>
                  <a:txBody>
                    <a:bodyPr/>
                    <a:lstStyle/>
                    <a:p>
                      <a:r>
                        <a:rPr lang="en-US" dirty="0" err="1" smtClean="0"/>
                        <a:t>índice</a:t>
                      </a:r>
                      <a:endParaRPr lang="en-US" dirty="0"/>
                    </a:p>
                  </a:txBody>
                  <a:tcPr/>
                </a:tc>
              </a:tr>
              <a:tr h="380365">
                <a:tc>
                  <a:txBody>
                    <a:bodyPr/>
                    <a:lstStyle/>
                    <a:p>
                      <a:r>
                        <a:rPr lang="en-US" dirty="0" err="1" smtClean="0"/>
                        <a:t>reiniciar</a:t>
                      </a:r>
                      <a:endParaRPr lang="en-US" dirty="0"/>
                    </a:p>
                  </a:txBody>
                  <a:tcPr/>
                </a:tc>
              </a:tr>
              <a:tr h="380365">
                <a:tc>
                  <a:txBody>
                    <a:bodyPr/>
                    <a:lstStyle/>
                    <a:p>
                      <a:r>
                        <a:rPr lang="en-US" dirty="0" err="1" smtClean="0"/>
                        <a:t>marcapáginas</a:t>
                      </a:r>
                      <a:endParaRPr lang="en-US" dirty="0"/>
                    </a:p>
                  </a:txBody>
                  <a:tcPr/>
                </a:tc>
              </a:tr>
              <a:tr h="380365">
                <a:tc>
                  <a:txBody>
                    <a:bodyPr/>
                    <a:lstStyle/>
                    <a:p>
                      <a:r>
                        <a:rPr lang="en-US" dirty="0" err="1" smtClean="0"/>
                        <a:t>manos</a:t>
                      </a:r>
                      <a:r>
                        <a:rPr lang="en-US" dirty="0" smtClean="0"/>
                        <a:t> </a:t>
                      </a:r>
                      <a:r>
                        <a:rPr lang="en-US" dirty="0" err="1" smtClean="0"/>
                        <a:t>libres</a:t>
                      </a:r>
                      <a:endParaRPr lang="en-US" dirty="0"/>
                    </a:p>
                  </a:txBody>
                  <a:tcPr/>
                </a:tc>
              </a:tr>
            </a:tbl>
          </a:graphicData>
        </a:graphic>
      </p:graphicFrame>
      <p:graphicFrame>
        <p:nvGraphicFramePr>
          <p:cNvPr id="11" name="Table 10"/>
          <p:cNvGraphicFramePr>
            <a:graphicFrameLocks noGrp="1"/>
          </p:cNvGraphicFramePr>
          <p:nvPr/>
        </p:nvGraphicFramePr>
        <p:xfrm>
          <a:off x="6705600" y="2819400"/>
          <a:ext cx="2057400" cy="2966720"/>
        </p:xfrm>
        <a:graphic>
          <a:graphicData uri="http://schemas.openxmlformats.org/drawingml/2006/table">
            <a:tbl>
              <a:tblPr firstRow="1" bandRow="1">
                <a:tableStyleId>{5C22544A-7EE6-4342-B048-85BDC9FD1C3A}</a:tableStyleId>
              </a:tblPr>
              <a:tblGrid>
                <a:gridCol w="2057400"/>
              </a:tblGrid>
              <a:tr h="370840">
                <a:tc>
                  <a:txBody>
                    <a:bodyPr/>
                    <a:lstStyle/>
                    <a:p>
                      <a:r>
                        <a:rPr lang="en-US" dirty="0" err="1" smtClean="0"/>
                        <a:t>Inglés</a:t>
                      </a:r>
                      <a:endParaRPr lang="en-US" dirty="0"/>
                    </a:p>
                  </a:txBody>
                  <a:tcPr/>
                </a:tc>
              </a:tr>
              <a:tr h="370840">
                <a:tc>
                  <a:txBody>
                    <a:bodyPr/>
                    <a:lstStyle/>
                    <a:p>
                      <a:r>
                        <a:rPr lang="en-US" dirty="0" smtClean="0"/>
                        <a:t>power outlet</a:t>
                      </a:r>
                      <a:endParaRPr lang="en-US" dirty="0"/>
                    </a:p>
                  </a:txBody>
                  <a:tcPr/>
                </a:tc>
              </a:tr>
              <a:tr h="370840">
                <a:tc>
                  <a:txBody>
                    <a:bodyPr/>
                    <a:lstStyle/>
                    <a:p>
                      <a:r>
                        <a:rPr lang="en-US" dirty="0" smtClean="0"/>
                        <a:t>opaque paper</a:t>
                      </a:r>
                      <a:endParaRPr lang="en-US" dirty="0"/>
                    </a:p>
                  </a:txBody>
                  <a:tcPr/>
                </a:tc>
              </a:tr>
              <a:tr h="370840">
                <a:tc>
                  <a:txBody>
                    <a:bodyPr/>
                    <a:lstStyle/>
                    <a:p>
                      <a:r>
                        <a:rPr lang="en-US" dirty="0" smtClean="0"/>
                        <a:t>scanned</a:t>
                      </a:r>
                      <a:endParaRPr lang="en-US" dirty="0"/>
                    </a:p>
                  </a:txBody>
                  <a:tcPr/>
                </a:tc>
              </a:tr>
              <a:tr h="370840">
                <a:tc>
                  <a:txBody>
                    <a:bodyPr/>
                    <a:lstStyle/>
                    <a:p>
                      <a:r>
                        <a:rPr lang="en-US" dirty="0" smtClean="0"/>
                        <a:t>index</a:t>
                      </a:r>
                      <a:endParaRPr lang="en-US" dirty="0"/>
                    </a:p>
                  </a:txBody>
                  <a:tcPr/>
                </a:tc>
              </a:tr>
              <a:tr h="370840">
                <a:tc>
                  <a:txBody>
                    <a:bodyPr/>
                    <a:lstStyle/>
                    <a:p>
                      <a:r>
                        <a:rPr lang="en-US" dirty="0" smtClean="0"/>
                        <a:t>restart</a:t>
                      </a:r>
                      <a:endParaRPr lang="en-US" dirty="0"/>
                    </a:p>
                  </a:txBody>
                  <a:tcPr/>
                </a:tc>
              </a:tr>
              <a:tr h="370840">
                <a:tc>
                  <a:txBody>
                    <a:bodyPr/>
                    <a:lstStyle/>
                    <a:p>
                      <a:r>
                        <a:rPr lang="en-US" dirty="0" smtClean="0"/>
                        <a:t>book marker</a:t>
                      </a:r>
                      <a:endParaRPr lang="en-US" dirty="0"/>
                    </a:p>
                  </a:txBody>
                  <a:tcPr/>
                </a:tc>
              </a:tr>
              <a:tr h="370840">
                <a:tc>
                  <a:txBody>
                    <a:bodyPr/>
                    <a:lstStyle/>
                    <a:p>
                      <a:r>
                        <a:rPr lang="en-US" dirty="0" smtClean="0"/>
                        <a:t>hands-free</a:t>
                      </a:r>
                      <a:endParaRPr 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in)">
                                      <p:cBhvr>
                                        <p:cTn id="7" dur="500"/>
                                        <p:tgtEl>
                                          <p:spTgt spid="9">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ox(in)">
                                      <p:cBhvr>
                                        <p:cTn id="10" dur="500"/>
                                        <p:tgtEl>
                                          <p:spTgt spid="9">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box(in)">
                                      <p:cBhvr>
                                        <p:cTn id="13" dur="500"/>
                                        <p:tgtEl>
                                          <p:spTgt spid="9">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box(in)">
                                      <p:cBhvr>
                                        <p:cTn id="16" dur="500"/>
                                        <p:tgtEl>
                                          <p:spTgt spid="9">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box(in)">
                                      <p:cBhvr>
                                        <p:cTn id="19" dur="500"/>
                                        <p:tgtEl>
                                          <p:spTgt spid="9">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box(in)">
                                      <p:cBhvr>
                                        <p:cTn id="22" dur="500"/>
                                        <p:tgtEl>
                                          <p:spTgt spid="9">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box(in)">
                                      <p:cBhvr>
                                        <p:cTn id="25" dur="500"/>
                                        <p:tgtEl>
                                          <p:spTgt spid="9">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ox(in)">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ox(i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ox(in)">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16"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ox(in)">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8382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a:xfrm>
            <a:off x="3810000" y="0"/>
            <a:ext cx="5334000" cy="6858000"/>
          </a:xfrm>
        </p:spPr>
        <p:txBody>
          <a:bodyPr>
            <a:normAutofit/>
          </a:bodyPr>
          <a:lstStyle/>
          <a:p>
            <a:pPr>
              <a:buNone/>
            </a:pPr>
            <a:r>
              <a:rPr lang="en-US" sz="1800" b="1" dirty="0" err="1" smtClean="0"/>
              <a:t>Actividad</a:t>
            </a:r>
            <a:r>
              <a:rPr lang="en-US" sz="1800" b="1" dirty="0" smtClean="0"/>
              <a:t> 17</a:t>
            </a:r>
          </a:p>
          <a:p>
            <a:pPr marL="0" indent="0">
              <a:buNone/>
            </a:pPr>
            <a:r>
              <a:rPr lang="en-US" sz="1800" i="1" dirty="0" err="1" smtClean="0"/>
              <a:t>Después</a:t>
            </a:r>
            <a:r>
              <a:rPr lang="en-US" sz="1800" i="1" dirty="0" smtClean="0"/>
              <a:t> de </a:t>
            </a:r>
            <a:r>
              <a:rPr lang="en-US" sz="1800" i="1" dirty="0" err="1" smtClean="0"/>
              <a:t>ver</a:t>
            </a:r>
            <a:r>
              <a:rPr lang="en-US" sz="1800" i="1" dirty="0" smtClean="0"/>
              <a:t> el video</a:t>
            </a:r>
          </a:p>
          <a:p>
            <a:pPr marL="457200" indent="-457200">
              <a:buAutoNum type="alphaLcParenR"/>
            </a:pPr>
            <a:r>
              <a:rPr lang="en-US" sz="1800" dirty="0" smtClean="0"/>
              <a:t>En </a:t>
            </a:r>
            <a:r>
              <a:rPr lang="en-US" sz="1800" dirty="0" err="1" smtClean="0"/>
              <a:t>grupos</a:t>
            </a:r>
            <a:r>
              <a:rPr lang="en-US" sz="1800" dirty="0" smtClean="0"/>
              <a:t> de </a:t>
            </a:r>
            <a:r>
              <a:rPr lang="en-US" sz="1800" dirty="0" err="1" smtClean="0"/>
              <a:t>cuatro</a:t>
            </a:r>
            <a:r>
              <a:rPr lang="en-US" sz="1800" dirty="0" smtClean="0"/>
              <a:t> personas </a:t>
            </a:r>
            <a:r>
              <a:rPr lang="en-US" sz="1800" dirty="0" err="1" smtClean="0"/>
              <a:t>participen</a:t>
            </a:r>
            <a:r>
              <a:rPr lang="en-US" sz="1800" dirty="0" smtClean="0"/>
              <a:t> en un </a:t>
            </a:r>
            <a:r>
              <a:rPr lang="en-US" sz="1800" i="1" dirty="0" smtClean="0"/>
              <a:t>debate</a:t>
            </a:r>
            <a:r>
              <a:rPr lang="en-US" sz="1800" dirty="0" smtClean="0"/>
              <a:t> </a:t>
            </a:r>
            <a:r>
              <a:rPr lang="en-US" sz="1800" dirty="0" err="1" smtClean="0"/>
              <a:t>sobre</a:t>
            </a:r>
            <a:r>
              <a:rPr lang="en-US" sz="1800" dirty="0" smtClean="0"/>
              <a:t>  el </a:t>
            </a:r>
            <a:r>
              <a:rPr lang="en-US" sz="1800" dirty="0" err="1" smtClean="0"/>
              <a:t>futuro</a:t>
            </a:r>
            <a:r>
              <a:rPr lang="en-US" sz="1800" dirty="0" smtClean="0"/>
              <a:t> de los </a:t>
            </a:r>
            <a:r>
              <a:rPr lang="en-US" sz="1800" dirty="0" err="1" smtClean="0"/>
              <a:t>libros</a:t>
            </a:r>
            <a:r>
              <a:rPr lang="en-US" sz="1800" dirty="0" smtClean="0"/>
              <a:t>. </a:t>
            </a:r>
          </a:p>
          <a:p>
            <a:pPr marL="457200" indent="-457200">
              <a:buNone/>
            </a:pPr>
            <a:r>
              <a:rPr lang="en-US" sz="1800" dirty="0" smtClean="0"/>
              <a:t>	</a:t>
            </a:r>
            <a:r>
              <a:rPr lang="en-US" sz="1800" i="1" dirty="0" err="1" smtClean="0"/>
              <a:t>Tema</a:t>
            </a:r>
            <a:r>
              <a:rPr lang="en-US" sz="1800" i="1" dirty="0" smtClean="0"/>
              <a:t> del debate</a:t>
            </a:r>
            <a:r>
              <a:rPr lang="en-US" sz="1800" dirty="0" smtClean="0"/>
              <a:t>:  </a:t>
            </a:r>
            <a:r>
              <a:rPr lang="en-US" sz="1800" dirty="0" smtClean="0">
                <a:cs typeface="Times New Roman"/>
              </a:rPr>
              <a:t>¿Se </a:t>
            </a:r>
            <a:r>
              <a:rPr lang="en-US" sz="1800" dirty="0" err="1" smtClean="0">
                <a:cs typeface="Times New Roman"/>
              </a:rPr>
              <a:t>debe</a:t>
            </a:r>
            <a:r>
              <a:rPr lang="en-US" sz="1800" dirty="0" smtClean="0">
                <a:cs typeface="Times New Roman"/>
              </a:rPr>
              <a:t> </a:t>
            </a:r>
            <a:r>
              <a:rPr lang="en-US" sz="1800" dirty="0" err="1" smtClean="0">
                <a:cs typeface="Times New Roman"/>
              </a:rPr>
              <a:t>seguir</a:t>
            </a:r>
            <a:r>
              <a:rPr lang="en-US" sz="1800" dirty="0" smtClean="0">
                <a:cs typeface="Times New Roman"/>
              </a:rPr>
              <a:t> </a:t>
            </a:r>
            <a:r>
              <a:rPr lang="en-US" sz="1800" dirty="0" err="1" smtClean="0">
                <a:cs typeface="Times New Roman"/>
              </a:rPr>
              <a:t>haciendo</a:t>
            </a:r>
            <a:r>
              <a:rPr lang="en-US" sz="1800" dirty="0" smtClean="0">
                <a:cs typeface="Times New Roman"/>
              </a:rPr>
              <a:t>/</a:t>
            </a:r>
            <a:r>
              <a:rPr lang="en-US" sz="1800" dirty="0" err="1" smtClean="0">
                <a:cs typeface="Times New Roman"/>
              </a:rPr>
              <a:t>produciendo</a:t>
            </a:r>
            <a:r>
              <a:rPr lang="en-US" sz="1800" dirty="0" smtClean="0">
                <a:cs typeface="Times New Roman"/>
              </a:rPr>
              <a:t> </a:t>
            </a:r>
            <a:r>
              <a:rPr lang="en-US" sz="1800" dirty="0" err="1" smtClean="0">
                <a:cs typeface="Times New Roman"/>
              </a:rPr>
              <a:t>libros</a:t>
            </a:r>
            <a:r>
              <a:rPr lang="en-US" sz="1800" dirty="0" smtClean="0">
                <a:cs typeface="Times New Roman"/>
              </a:rPr>
              <a:t> </a:t>
            </a:r>
            <a:r>
              <a:rPr lang="en-US" sz="1800" dirty="0" smtClean="0"/>
              <a:t>en </a:t>
            </a:r>
            <a:r>
              <a:rPr lang="en-US" sz="1800" dirty="0" err="1" smtClean="0"/>
              <a:t>papel</a:t>
            </a:r>
            <a:r>
              <a:rPr lang="en-US" sz="1800" dirty="0" smtClean="0"/>
              <a:t> o se </a:t>
            </a:r>
            <a:r>
              <a:rPr lang="en-US" sz="1800" dirty="0" err="1" smtClean="0"/>
              <a:t>deben</a:t>
            </a:r>
            <a:r>
              <a:rPr lang="en-US" sz="1800" dirty="0" smtClean="0"/>
              <a:t> </a:t>
            </a:r>
            <a:r>
              <a:rPr lang="en-US" sz="1800" dirty="0" err="1" smtClean="0"/>
              <a:t>substituir</a:t>
            </a:r>
            <a:r>
              <a:rPr lang="en-US" sz="1800" dirty="0" smtClean="0"/>
              <a:t> </a:t>
            </a:r>
            <a:r>
              <a:rPr lang="en-US" sz="1800" dirty="0" err="1" smtClean="0"/>
              <a:t>por</a:t>
            </a:r>
            <a:r>
              <a:rPr lang="en-US" sz="1800" dirty="0" smtClean="0"/>
              <a:t> </a:t>
            </a:r>
            <a:r>
              <a:rPr lang="en-US" sz="1800" dirty="0" err="1" smtClean="0"/>
              <a:t>libros</a:t>
            </a:r>
            <a:r>
              <a:rPr lang="en-US" sz="1800" dirty="0" smtClean="0"/>
              <a:t> </a:t>
            </a:r>
            <a:r>
              <a:rPr lang="en-US" sz="1800" dirty="0" err="1" smtClean="0"/>
              <a:t>electrónicos</a:t>
            </a:r>
            <a:r>
              <a:rPr lang="en-US" sz="1800" dirty="0" smtClean="0"/>
              <a:t>? </a:t>
            </a:r>
          </a:p>
          <a:p>
            <a:pPr marL="457200" indent="-457200">
              <a:buNone/>
            </a:pPr>
            <a:r>
              <a:rPr lang="en-US" sz="1800" dirty="0" smtClean="0"/>
              <a:t>	</a:t>
            </a:r>
            <a:r>
              <a:rPr lang="en-US" sz="1800" i="1" dirty="0" err="1" smtClean="0"/>
              <a:t>Organización</a:t>
            </a:r>
            <a:r>
              <a:rPr lang="en-US" sz="1800" i="1" dirty="0" smtClean="0"/>
              <a:t>: </a:t>
            </a:r>
            <a:r>
              <a:rPr lang="en-US" sz="1800" dirty="0" smtClean="0"/>
              <a:t>En </a:t>
            </a:r>
            <a:r>
              <a:rPr lang="en-US" sz="1800" dirty="0" err="1" smtClean="0"/>
              <a:t>cada</a:t>
            </a:r>
            <a:r>
              <a:rPr lang="en-US" sz="1800" dirty="0" smtClean="0"/>
              <a:t> </a:t>
            </a:r>
            <a:r>
              <a:rPr lang="en-US" sz="1800" dirty="0" err="1" smtClean="0"/>
              <a:t>grupo</a:t>
            </a:r>
            <a:r>
              <a:rPr lang="en-US" sz="1800" dirty="0" smtClean="0"/>
              <a:t>, dos personas </a:t>
            </a:r>
            <a:r>
              <a:rPr lang="en-US" sz="1800" dirty="0" err="1" smtClean="0"/>
              <a:t>deben</a:t>
            </a:r>
            <a:r>
              <a:rPr lang="en-US" sz="1800" dirty="0" smtClean="0"/>
              <a:t> </a:t>
            </a:r>
            <a:r>
              <a:rPr lang="en-US" sz="1800" dirty="0" err="1" smtClean="0"/>
              <a:t>estar</a:t>
            </a:r>
            <a:r>
              <a:rPr lang="en-US" sz="1800" dirty="0" smtClean="0"/>
              <a:t> a favor y dos personas </a:t>
            </a:r>
            <a:r>
              <a:rPr lang="en-US" sz="1800" dirty="0" err="1" smtClean="0"/>
              <a:t>deben</a:t>
            </a:r>
            <a:r>
              <a:rPr lang="en-US" sz="1800" dirty="0" smtClean="0"/>
              <a:t> </a:t>
            </a:r>
            <a:r>
              <a:rPr lang="en-US" sz="1800" dirty="0" err="1" smtClean="0"/>
              <a:t>estar</a:t>
            </a:r>
            <a:r>
              <a:rPr lang="en-US" sz="1800" dirty="0" smtClean="0"/>
              <a:t> en contra.</a:t>
            </a:r>
          </a:p>
          <a:p>
            <a:pPr marL="457200" indent="-457200">
              <a:buNone/>
            </a:pPr>
            <a:endParaRPr lang="en-US" sz="1800" dirty="0" smtClean="0"/>
          </a:p>
          <a:p>
            <a:pPr marL="457200" indent="-457200">
              <a:buAutoNum type="alphaLcParenR" startAt="2"/>
            </a:pPr>
            <a:r>
              <a:rPr lang="en-US" sz="1800" dirty="0" smtClean="0"/>
              <a:t>Luego de </a:t>
            </a:r>
            <a:r>
              <a:rPr lang="en-US" sz="1800" dirty="0" err="1" smtClean="0"/>
              <a:t>discutir</a:t>
            </a:r>
            <a:r>
              <a:rPr lang="en-US" sz="1800" dirty="0" smtClean="0"/>
              <a:t> el </a:t>
            </a:r>
            <a:r>
              <a:rPr lang="en-US" sz="1800" dirty="0" err="1" smtClean="0"/>
              <a:t>tema</a:t>
            </a:r>
            <a:r>
              <a:rPr lang="en-US" sz="1800" dirty="0" smtClean="0"/>
              <a:t>, </a:t>
            </a:r>
            <a:r>
              <a:rPr lang="en-US" sz="1800" dirty="0" err="1" smtClean="0"/>
              <a:t>resuman</a:t>
            </a:r>
            <a:r>
              <a:rPr lang="en-US" sz="1800" dirty="0" smtClean="0"/>
              <a:t> </a:t>
            </a:r>
            <a:r>
              <a:rPr lang="en-US" sz="1800" dirty="0" err="1" smtClean="0"/>
              <a:t>sus</a:t>
            </a:r>
            <a:r>
              <a:rPr lang="en-US" sz="1800" dirty="0" smtClean="0"/>
              <a:t> </a:t>
            </a:r>
            <a:r>
              <a:rPr lang="en-US" sz="1800" dirty="0" err="1" smtClean="0"/>
              <a:t>argumentos</a:t>
            </a:r>
            <a:r>
              <a:rPr lang="en-US" sz="1800" dirty="0" smtClean="0"/>
              <a:t> (ideas) en la </a:t>
            </a:r>
            <a:r>
              <a:rPr lang="en-US" sz="1800" dirty="0" err="1" smtClean="0"/>
              <a:t>siguiente</a:t>
            </a:r>
            <a:r>
              <a:rPr lang="en-US" sz="1800" dirty="0" smtClean="0"/>
              <a:t> </a:t>
            </a:r>
            <a:r>
              <a:rPr lang="en-US" sz="1800" dirty="0" err="1" smtClean="0"/>
              <a:t>tabla</a:t>
            </a:r>
            <a:r>
              <a:rPr lang="en-US" sz="1800" dirty="0" smtClean="0"/>
              <a:t>. </a:t>
            </a:r>
          </a:p>
          <a:p>
            <a:pPr marL="457200" indent="-457200">
              <a:buNone/>
            </a:pPr>
            <a:r>
              <a:rPr lang="en-US" sz="2000" dirty="0" smtClean="0"/>
              <a:t> </a:t>
            </a:r>
            <a:endParaRPr lang="en-US" sz="2000" b="1" dirty="0" smtClean="0"/>
          </a:p>
        </p:txBody>
      </p:sp>
      <p:pic>
        <p:nvPicPr>
          <p:cNvPr id="6146" name="Picture 2" descr="C:\Users\Marisol\Desktop\Fuentes Ancillary\Images\img_P01_19.tif"/>
          <p:cNvPicPr>
            <a:picLocks noGrp="1" noChangeAspect="1" noChangeArrowheads="1"/>
          </p:cNvPicPr>
          <p:nvPr>
            <p:ph sz="half" idx="1"/>
          </p:nvPr>
        </p:nvPicPr>
        <p:blipFill>
          <a:blip r:embed="rId4" cstate="print"/>
          <a:srcRect/>
          <a:stretch>
            <a:fillRect/>
          </a:stretch>
        </p:blipFill>
        <p:spPr bwMode="auto">
          <a:xfrm>
            <a:off x="1219200" y="1676400"/>
            <a:ext cx="2274849"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p:cNvSpPr/>
          <p:nvPr/>
        </p:nvSpPr>
        <p:spPr>
          <a:xfrm>
            <a:off x="914400" y="0"/>
            <a:ext cx="2819400" cy="1015663"/>
          </a:xfrm>
          <a:prstGeom prst="rect">
            <a:avLst/>
          </a:prstGeom>
          <a:noFill/>
        </p:spPr>
        <p:txBody>
          <a:bodyPr wrap="square" lIns="91440" tIns="45720" rIns="91440" bIns="45720">
            <a:spAutoFit/>
          </a:bodyPr>
          <a:lstStyle/>
          <a:p>
            <a:pPr algn="ctr"/>
            <a:r>
              <a:rPr lang="en-US" sz="2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Video </a:t>
            </a:r>
            <a:r>
              <a:rPr lang="en-US" sz="20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fuentes</a:t>
            </a:r>
            <a:r>
              <a:rPr lang="en-US" sz="2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p>
          <a:p>
            <a:pPr algn="ctr"/>
            <a:r>
              <a:rPr lang="en-US" sz="2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Book (Un </a:t>
            </a:r>
            <a:r>
              <a:rPr lang="en-US" sz="20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anuncio</a:t>
            </a:r>
            <a:r>
              <a:rPr lang="en-US" sz="2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 </a:t>
            </a:r>
            <a:r>
              <a:rPr lang="en-US" sz="20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informativo</a:t>
            </a:r>
            <a:r>
              <a:rPr lang="en-US" sz="2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a:t>
            </a:r>
            <a:endParaRPr lang="en-US" sz="2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6" name="TextBox 5"/>
          <p:cNvSpPr txBox="1"/>
          <p:nvPr/>
        </p:nvSpPr>
        <p:spPr>
          <a:xfrm>
            <a:off x="1295400" y="4267200"/>
            <a:ext cx="2590800" cy="1323439"/>
          </a:xfrm>
          <a:prstGeom prst="rect">
            <a:avLst/>
          </a:prstGeom>
          <a:noFill/>
        </p:spPr>
        <p:txBody>
          <a:bodyPr wrap="square" rtlCol="0">
            <a:spAutoFit/>
          </a:bodyPr>
          <a:lstStyle/>
          <a:p>
            <a:pPr algn="ctr"/>
            <a:r>
              <a:rPr lang="en-US" sz="8000" dirty="0" smtClean="0">
                <a:latin typeface="Times New Roman"/>
                <a:cs typeface="Times New Roman"/>
              </a:rPr>
              <a:t>¿?</a:t>
            </a:r>
            <a:endParaRPr lang="en-US" sz="8000" dirty="0"/>
          </a:p>
        </p:txBody>
      </p:sp>
      <p:graphicFrame>
        <p:nvGraphicFramePr>
          <p:cNvPr id="7" name="Table 6"/>
          <p:cNvGraphicFramePr>
            <a:graphicFrameLocks noGrp="1"/>
          </p:cNvGraphicFramePr>
          <p:nvPr/>
        </p:nvGraphicFramePr>
        <p:xfrm>
          <a:off x="4343400" y="4114800"/>
          <a:ext cx="4648200" cy="2397760"/>
        </p:xfrm>
        <a:graphic>
          <a:graphicData uri="http://schemas.openxmlformats.org/drawingml/2006/table">
            <a:tbl>
              <a:tblPr firstRow="1" bandRow="1">
                <a:tableStyleId>{00A15C55-8517-42AA-B614-E9B94910E393}</a:tableStyleId>
              </a:tblPr>
              <a:tblGrid>
                <a:gridCol w="2133600"/>
                <a:gridCol w="2514600"/>
              </a:tblGrid>
              <a:tr h="370840">
                <a:tc>
                  <a:txBody>
                    <a:bodyPr/>
                    <a:lstStyle/>
                    <a:p>
                      <a:r>
                        <a:rPr lang="en-US" dirty="0" smtClean="0"/>
                        <a:t>Los </a:t>
                      </a:r>
                      <a:r>
                        <a:rPr lang="en-US" dirty="0" err="1" smtClean="0"/>
                        <a:t>libros</a:t>
                      </a:r>
                      <a:r>
                        <a:rPr lang="en-US" dirty="0" smtClean="0"/>
                        <a:t> en </a:t>
                      </a:r>
                      <a:r>
                        <a:rPr lang="en-US" dirty="0" err="1" smtClean="0"/>
                        <a:t>papel</a:t>
                      </a:r>
                      <a:r>
                        <a:rPr lang="en-US" baseline="0" dirty="0" smtClean="0"/>
                        <a:t> </a:t>
                      </a:r>
                      <a:r>
                        <a:rPr lang="en-US" baseline="0" dirty="0" err="1" smtClean="0"/>
                        <a:t>deben</a:t>
                      </a:r>
                      <a:r>
                        <a:rPr lang="en-US" baseline="0" dirty="0" smtClean="0"/>
                        <a:t> </a:t>
                      </a:r>
                      <a:r>
                        <a:rPr lang="en-US" baseline="0" dirty="0" err="1" smtClean="0"/>
                        <a:t>mantenerse</a:t>
                      </a:r>
                      <a:endParaRPr lang="en-US" dirty="0"/>
                    </a:p>
                  </a:txBody>
                  <a:tcPr/>
                </a:tc>
                <a:tc>
                  <a:txBody>
                    <a:bodyPr/>
                    <a:lstStyle/>
                    <a:p>
                      <a:r>
                        <a:rPr lang="en-US" dirty="0" smtClean="0"/>
                        <a:t>Los </a:t>
                      </a:r>
                      <a:r>
                        <a:rPr lang="en-US" dirty="0" err="1" smtClean="0"/>
                        <a:t>libros</a:t>
                      </a:r>
                      <a:r>
                        <a:rPr lang="en-US" dirty="0" smtClean="0"/>
                        <a:t> en </a:t>
                      </a:r>
                      <a:r>
                        <a:rPr lang="en-US" dirty="0" err="1" smtClean="0"/>
                        <a:t>papel</a:t>
                      </a:r>
                      <a:r>
                        <a:rPr lang="en-US" dirty="0" smtClean="0"/>
                        <a:t> </a:t>
                      </a:r>
                      <a:r>
                        <a:rPr lang="en-US" dirty="0" err="1" smtClean="0"/>
                        <a:t>deben</a:t>
                      </a:r>
                      <a:r>
                        <a:rPr lang="en-US" dirty="0" smtClean="0"/>
                        <a:t> ser </a:t>
                      </a:r>
                      <a:r>
                        <a:rPr lang="en-US" dirty="0" err="1" smtClean="0"/>
                        <a:t>substituídos</a:t>
                      </a:r>
                      <a:r>
                        <a:rPr lang="en-US" dirty="0" smtClean="0"/>
                        <a:t> </a:t>
                      </a:r>
                      <a:r>
                        <a:rPr lang="en-US" dirty="0" err="1" smtClean="0"/>
                        <a:t>por</a:t>
                      </a:r>
                      <a:r>
                        <a:rPr lang="en-US" dirty="0" smtClean="0"/>
                        <a:t> </a:t>
                      </a:r>
                      <a:r>
                        <a:rPr lang="en-US" dirty="0" err="1" smtClean="0"/>
                        <a:t>libros</a:t>
                      </a:r>
                      <a:r>
                        <a:rPr lang="en-US" dirty="0" smtClean="0"/>
                        <a:t> </a:t>
                      </a:r>
                      <a:r>
                        <a:rPr lang="en-US" dirty="0" err="1" smtClean="0"/>
                        <a:t>electrónicos</a:t>
                      </a:r>
                      <a:endParaRPr lang="en-US" dirty="0"/>
                    </a:p>
                  </a:txBody>
                  <a:tcPr/>
                </a:tc>
              </a:tr>
              <a:tr h="370840">
                <a:tc>
                  <a:txBody>
                    <a:bodyPr/>
                    <a:lstStyle/>
                    <a:p>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a:p>
                  </a:txBody>
                  <a:tcPr/>
                </a:tc>
              </a:tr>
              <a:tr h="370840">
                <a:tc>
                  <a:txBody>
                    <a:bodyPr/>
                    <a:lstStyle/>
                    <a:p>
                      <a:endParaRPr lang="en-US" dirty="0"/>
                    </a:p>
                  </a:txBody>
                  <a:tcPr/>
                </a:tc>
                <a:tc>
                  <a:txBody>
                    <a:bodyPr/>
                    <a:lstStyle/>
                    <a:p>
                      <a:endParaRPr 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in)">
                                      <p:cBhvr>
                                        <p:cTn id="7" dur="500"/>
                                        <p:tgtEl>
                                          <p:spTgt spid="9">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ox(in)">
                                      <p:cBhvr>
                                        <p:cTn id="10" dur="500"/>
                                        <p:tgtEl>
                                          <p:spTgt spid="9">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box(in)">
                                      <p:cBhvr>
                                        <p:cTn id="13" dur="500"/>
                                        <p:tgtEl>
                                          <p:spTgt spid="9">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box(in)">
                                      <p:cBhvr>
                                        <p:cTn id="16" dur="500"/>
                                        <p:tgtEl>
                                          <p:spTgt spid="9">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box(in)">
                                      <p:cBhvr>
                                        <p:cTn id="19" dur="500"/>
                                        <p:tgtEl>
                                          <p:spTgt spid="9">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nodeType="clickEffect">
                                  <p:stCondLst>
                                    <p:cond delay="0"/>
                                  </p:stCondLst>
                                  <p:childTnLst>
                                    <p:set>
                                      <p:cBhvr>
                                        <p:cTn id="23" dur="1" fill="hold">
                                          <p:stCondLst>
                                            <p:cond delay="0"/>
                                          </p:stCondLst>
                                        </p:cTn>
                                        <p:tgtEl>
                                          <p:spTgt spid="9">
                                            <p:txEl>
                                              <p:pRg st="6" end="6"/>
                                            </p:txEl>
                                          </p:spTgt>
                                        </p:tgtEl>
                                        <p:attrNameLst>
                                          <p:attrName>style.visibility</p:attrName>
                                        </p:attrNameLst>
                                      </p:cBhvr>
                                      <p:to>
                                        <p:strVal val="visible"/>
                                      </p:to>
                                    </p:set>
                                    <p:animEffect transition="in" filter="box(in)">
                                      <p:cBhvr>
                                        <p:cTn id="24" dur="500"/>
                                        <p:tgtEl>
                                          <p:spTgt spid="9">
                                            <p:txEl>
                                              <p:pRg st="6" end="6"/>
                                            </p:txEl>
                                          </p:spTgt>
                                        </p:tgtEl>
                                      </p:cBhvr>
                                    </p:animEffect>
                                  </p:childTnLst>
                                </p:cTn>
                              </p:par>
                              <p:par>
                                <p:cTn id="25" presetID="4" presetClass="entr" presetSubtype="16" fill="hold" nodeType="withEffect">
                                  <p:stCondLst>
                                    <p:cond delay="0"/>
                                  </p:stCondLst>
                                  <p:childTnLst>
                                    <p:set>
                                      <p:cBhvr>
                                        <p:cTn id="26" dur="1" fill="hold">
                                          <p:stCondLst>
                                            <p:cond delay="0"/>
                                          </p:stCondLst>
                                        </p:cTn>
                                        <p:tgtEl>
                                          <p:spTgt spid="9">
                                            <p:txEl>
                                              <p:pRg st="7" end="7"/>
                                            </p:txEl>
                                          </p:spTgt>
                                        </p:tgtEl>
                                        <p:attrNameLst>
                                          <p:attrName>style.visibility</p:attrName>
                                        </p:attrNameLst>
                                      </p:cBhvr>
                                      <p:to>
                                        <p:strVal val="visible"/>
                                      </p:to>
                                    </p:set>
                                    <p:animEffect transition="in" filter="box(in)">
                                      <p:cBhvr>
                                        <p:cTn id="27" dur="500"/>
                                        <p:tgtEl>
                                          <p:spTgt spid="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ox(i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273050"/>
            <a:ext cx="2627313" cy="1162050"/>
          </a:xfrm>
        </p:spPr>
        <p:txBody>
          <a:bodyPr/>
          <a:lstStyle/>
          <a:p>
            <a:endParaRPr lang="en-US" dirty="0"/>
          </a:p>
        </p:txBody>
      </p:sp>
      <p:sp>
        <p:nvSpPr>
          <p:cNvPr id="6" name="Content Placeholder 5"/>
          <p:cNvSpPr>
            <a:spLocks noGrp="1"/>
          </p:cNvSpPr>
          <p:nvPr>
            <p:ph idx="1"/>
          </p:nvPr>
        </p:nvSpPr>
        <p:spPr>
          <a:xfrm>
            <a:off x="3575050" y="273050"/>
            <a:ext cx="5416550" cy="6584950"/>
          </a:xfrm>
        </p:spPr>
        <p:txBody>
          <a:bodyPr>
            <a:normAutofit lnSpcReduction="10000"/>
          </a:bodyPr>
          <a:lstStyle/>
          <a:p>
            <a:pPr marL="0" indent="0">
              <a:buNone/>
            </a:pPr>
            <a:r>
              <a:rPr lang="en-US" sz="2000" b="1" dirty="0" err="1" smtClean="0"/>
              <a:t>Actividad</a:t>
            </a:r>
            <a:r>
              <a:rPr lang="en-US" sz="2000" b="1" dirty="0" smtClean="0"/>
              <a:t> 18</a:t>
            </a:r>
          </a:p>
          <a:p>
            <a:pPr marL="0" indent="0">
              <a:buNone/>
            </a:pPr>
            <a:r>
              <a:rPr lang="en-US" sz="2000" dirty="0" smtClean="0"/>
              <a:t>Llena los </a:t>
            </a:r>
            <a:r>
              <a:rPr lang="en-US" sz="2000" dirty="0" err="1" smtClean="0"/>
              <a:t>espacios</a:t>
            </a:r>
            <a:r>
              <a:rPr lang="en-US" sz="2000" dirty="0" smtClean="0"/>
              <a:t> en </a:t>
            </a:r>
            <a:r>
              <a:rPr lang="en-US" sz="2000" dirty="0" err="1" smtClean="0"/>
              <a:t>blanco</a:t>
            </a:r>
            <a:r>
              <a:rPr lang="en-US" sz="2000" dirty="0" smtClean="0"/>
              <a:t> con la forma </a:t>
            </a:r>
            <a:r>
              <a:rPr lang="en-US" sz="2000" dirty="0" err="1" smtClean="0"/>
              <a:t>apropiada</a:t>
            </a:r>
            <a:r>
              <a:rPr lang="en-US" sz="2000" dirty="0" smtClean="0"/>
              <a:t> de los </a:t>
            </a:r>
            <a:r>
              <a:rPr lang="en-US" sz="2000" dirty="0" err="1" smtClean="0"/>
              <a:t>verbos</a:t>
            </a:r>
            <a:r>
              <a:rPr lang="en-US" sz="2000" dirty="0" smtClean="0"/>
              <a:t>. </a:t>
            </a:r>
          </a:p>
          <a:p>
            <a:pPr marL="0" indent="0">
              <a:buNone/>
            </a:pPr>
            <a:endParaRPr lang="en-US" sz="2000" dirty="0" smtClean="0"/>
          </a:p>
          <a:p>
            <a:pPr marL="0" indent="0">
              <a:buNone/>
            </a:pPr>
            <a:r>
              <a:rPr lang="en-US" sz="2000" dirty="0" err="1" smtClean="0"/>
              <a:t>Camilo</a:t>
            </a:r>
            <a:r>
              <a:rPr lang="en-US" sz="2000" dirty="0" smtClean="0"/>
              <a:t> _________ (SER) un </a:t>
            </a:r>
            <a:r>
              <a:rPr lang="en-US" sz="2000" dirty="0" err="1" smtClean="0"/>
              <a:t>joven</a:t>
            </a:r>
            <a:r>
              <a:rPr lang="en-US" sz="2000" dirty="0" smtClean="0"/>
              <a:t> </a:t>
            </a:r>
            <a:r>
              <a:rPr lang="en-US" sz="2000" dirty="0" err="1" smtClean="0"/>
              <a:t>universitario</a:t>
            </a:r>
            <a:r>
              <a:rPr lang="en-US" sz="2000" dirty="0" smtClean="0"/>
              <a:t> de primer </a:t>
            </a:r>
            <a:r>
              <a:rPr lang="en-US" sz="2000" dirty="0" err="1" smtClean="0"/>
              <a:t>año</a:t>
            </a:r>
            <a:r>
              <a:rPr lang="en-US" sz="2000" dirty="0" smtClean="0"/>
              <a:t>. </a:t>
            </a:r>
            <a:r>
              <a:rPr lang="en-US" sz="2000" dirty="0" err="1" smtClean="0"/>
              <a:t>Él</a:t>
            </a:r>
            <a:r>
              <a:rPr lang="en-US" sz="2000" dirty="0" smtClean="0"/>
              <a:t> ___________ (VIVIR) en </a:t>
            </a:r>
            <a:r>
              <a:rPr lang="en-US" sz="2000" dirty="0" err="1" smtClean="0"/>
              <a:t>una</a:t>
            </a:r>
            <a:r>
              <a:rPr lang="en-US" sz="2000" dirty="0" smtClean="0"/>
              <a:t> </a:t>
            </a:r>
            <a:r>
              <a:rPr lang="en-US" sz="2000" dirty="0" err="1" smtClean="0"/>
              <a:t>residencia</a:t>
            </a:r>
            <a:r>
              <a:rPr lang="en-US" sz="2000" dirty="0" smtClean="0"/>
              <a:t> </a:t>
            </a:r>
            <a:r>
              <a:rPr lang="en-US" sz="2000" dirty="0" err="1" smtClean="0"/>
              <a:t>estudiantil</a:t>
            </a:r>
            <a:r>
              <a:rPr lang="en-US" sz="2000" dirty="0" smtClean="0"/>
              <a:t> </a:t>
            </a:r>
            <a:r>
              <a:rPr lang="en-US" sz="2000" dirty="0" err="1" smtClean="0"/>
              <a:t>junto</a:t>
            </a:r>
            <a:r>
              <a:rPr lang="en-US" sz="2000" dirty="0" smtClean="0"/>
              <a:t> con </a:t>
            </a:r>
            <a:r>
              <a:rPr lang="en-US" sz="2000" dirty="0" err="1" smtClean="0"/>
              <a:t>su</a:t>
            </a:r>
            <a:r>
              <a:rPr lang="en-US" sz="2000" dirty="0" smtClean="0"/>
              <a:t> </a:t>
            </a:r>
            <a:r>
              <a:rPr lang="en-US" sz="2000" dirty="0" err="1" smtClean="0"/>
              <a:t>compañero</a:t>
            </a:r>
            <a:r>
              <a:rPr lang="en-US" sz="2000" dirty="0" smtClean="0"/>
              <a:t>  Hugo. Los dos _______________(LEVANTARSE) muy </a:t>
            </a:r>
            <a:r>
              <a:rPr lang="en-US" sz="2000" dirty="0" err="1" smtClean="0"/>
              <a:t>tarde</a:t>
            </a:r>
            <a:r>
              <a:rPr lang="en-US" sz="2000" dirty="0" smtClean="0"/>
              <a:t> en </a:t>
            </a:r>
            <a:r>
              <a:rPr lang="en-US" sz="2000" dirty="0" err="1" smtClean="0"/>
              <a:t>las</a:t>
            </a:r>
            <a:r>
              <a:rPr lang="en-US" sz="2000" dirty="0" smtClean="0"/>
              <a:t> </a:t>
            </a:r>
            <a:r>
              <a:rPr lang="en-US" sz="2000" dirty="0" err="1" smtClean="0"/>
              <a:t>mañanas</a:t>
            </a:r>
            <a:r>
              <a:rPr lang="en-US" sz="2000" dirty="0" smtClean="0"/>
              <a:t>. </a:t>
            </a:r>
            <a:r>
              <a:rPr lang="en-US" sz="2000" dirty="0" err="1" smtClean="0"/>
              <a:t>Camilo</a:t>
            </a:r>
            <a:r>
              <a:rPr lang="en-US" sz="2000" dirty="0" smtClean="0"/>
              <a:t> </a:t>
            </a:r>
            <a:r>
              <a:rPr lang="en-US" sz="2000" dirty="0" err="1" smtClean="0"/>
              <a:t>siempre</a:t>
            </a:r>
            <a:r>
              <a:rPr lang="en-US" sz="2000" dirty="0" smtClean="0"/>
              <a:t> ________________ (BAÑARSE) </a:t>
            </a:r>
            <a:r>
              <a:rPr lang="en-US" sz="2000" dirty="0" err="1" smtClean="0"/>
              <a:t>primero</a:t>
            </a:r>
            <a:r>
              <a:rPr lang="en-US" sz="2000" dirty="0" smtClean="0"/>
              <a:t>,  </a:t>
            </a:r>
            <a:r>
              <a:rPr lang="en-US" sz="2000" dirty="0" err="1" smtClean="0"/>
              <a:t>mientras</a:t>
            </a:r>
            <a:r>
              <a:rPr lang="en-US" sz="2000" dirty="0" smtClean="0"/>
              <a:t> </a:t>
            </a:r>
            <a:r>
              <a:rPr lang="en-US" sz="2000" dirty="0" err="1" smtClean="0"/>
              <a:t>tanto</a:t>
            </a:r>
            <a:r>
              <a:rPr lang="en-US" sz="2000" dirty="0" smtClean="0"/>
              <a:t> Hugo _____________ (PREPARAR) el </a:t>
            </a:r>
            <a:r>
              <a:rPr lang="en-US" sz="2000" dirty="0" err="1" smtClean="0"/>
              <a:t>desayuno</a:t>
            </a:r>
            <a:r>
              <a:rPr lang="en-US" sz="2000" dirty="0" smtClean="0"/>
              <a:t>.  </a:t>
            </a:r>
            <a:r>
              <a:rPr lang="en-US" sz="2000" dirty="0" err="1" smtClean="0"/>
              <a:t>Él</a:t>
            </a:r>
            <a:r>
              <a:rPr lang="en-US" sz="2000" dirty="0" smtClean="0"/>
              <a:t> se </a:t>
            </a:r>
            <a:r>
              <a:rPr lang="en-US" sz="2000" dirty="0" err="1" smtClean="0"/>
              <a:t>demora</a:t>
            </a:r>
            <a:r>
              <a:rPr lang="en-US" sz="2000" dirty="0" smtClean="0"/>
              <a:t> mucho en el </a:t>
            </a:r>
            <a:r>
              <a:rPr lang="en-US" sz="2000" dirty="0" err="1" smtClean="0"/>
              <a:t>baño</a:t>
            </a:r>
            <a:r>
              <a:rPr lang="en-US" sz="2000" dirty="0" smtClean="0"/>
              <a:t> </a:t>
            </a:r>
            <a:r>
              <a:rPr lang="en-US" sz="2000" dirty="0" err="1" smtClean="0"/>
              <a:t>porque</a:t>
            </a:r>
            <a:r>
              <a:rPr lang="en-US" sz="2000" dirty="0" smtClean="0"/>
              <a:t> _________________ (AFEITARSE) </a:t>
            </a:r>
            <a:r>
              <a:rPr lang="en-US" sz="2000" dirty="0" err="1" smtClean="0"/>
              <a:t>todos</a:t>
            </a:r>
            <a:r>
              <a:rPr lang="en-US" sz="2000" dirty="0" smtClean="0"/>
              <a:t> los </a:t>
            </a:r>
            <a:r>
              <a:rPr lang="en-US" sz="2000" dirty="0" err="1" smtClean="0"/>
              <a:t>días</a:t>
            </a:r>
            <a:r>
              <a:rPr lang="en-US" sz="2000" dirty="0" smtClean="0"/>
              <a:t>. Los fines de semana </a:t>
            </a:r>
            <a:r>
              <a:rPr lang="en-US" sz="2000" dirty="0" err="1" smtClean="0"/>
              <a:t>ellos</a:t>
            </a:r>
            <a:r>
              <a:rPr lang="en-US" sz="2000" dirty="0" smtClean="0"/>
              <a:t> </a:t>
            </a:r>
            <a:r>
              <a:rPr lang="en-US" sz="2000" dirty="0" err="1" smtClean="0"/>
              <a:t>generalmente</a:t>
            </a:r>
            <a:r>
              <a:rPr lang="en-US" sz="2000" dirty="0" smtClean="0"/>
              <a:t> ___________ (IR) a un </a:t>
            </a:r>
            <a:r>
              <a:rPr lang="en-US" sz="2000" dirty="0" err="1" smtClean="0"/>
              <a:t>concierto</a:t>
            </a:r>
            <a:r>
              <a:rPr lang="en-US" sz="2000" dirty="0" smtClean="0"/>
              <a:t> o a un bar, </a:t>
            </a:r>
            <a:r>
              <a:rPr lang="en-US" sz="2000" dirty="0" err="1" smtClean="0"/>
              <a:t>pero</a:t>
            </a:r>
            <a:r>
              <a:rPr lang="en-US" sz="2000" dirty="0" smtClean="0"/>
              <a:t> el </a:t>
            </a:r>
            <a:r>
              <a:rPr lang="en-US" sz="2000" dirty="0" err="1" smtClean="0"/>
              <a:t>próximo</a:t>
            </a:r>
            <a:r>
              <a:rPr lang="en-US" sz="2000" dirty="0" smtClean="0"/>
              <a:t> </a:t>
            </a:r>
            <a:r>
              <a:rPr lang="en-US" sz="2000" dirty="0" err="1" smtClean="0"/>
              <a:t>sábado</a:t>
            </a:r>
            <a:r>
              <a:rPr lang="en-US" sz="2000" dirty="0" smtClean="0"/>
              <a:t> </a:t>
            </a:r>
            <a:r>
              <a:rPr lang="en-US" sz="2000" dirty="0" err="1" smtClean="0"/>
              <a:t>ellos</a:t>
            </a:r>
            <a:r>
              <a:rPr lang="en-US" sz="2000" dirty="0" smtClean="0"/>
              <a:t> ________ (IR) a </a:t>
            </a:r>
            <a:r>
              <a:rPr lang="en-US" sz="2000" dirty="0" err="1" smtClean="0"/>
              <a:t>comprar</a:t>
            </a:r>
            <a:r>
              <a:rPr lang="en-US" sz="2000" dirty="0" smtClean="0"/>
              <a:t> </a:t>
            </a:r>
            <a:r>
              <a:rPr lang="en-US" sz="2000" dirty="0" err="1" smtClean="0"/>
              <a:t>entradas</a:t>
            </a:r>
            <a:r>
              <a:rPr lang="en-US" sz="2000" dirty="0" smtClean="0"/>
              <a:t> </a:t>
            </a:r>
            <a:r>
              <a:rPr lang="en-US" sz="2000" dirty="0" err="1" smtClean="0"/>
              <a:t>para</a:t>
            </a:r>
            <a:r>
              <a:rPr lang="en-US" sz="2000" dirty="0" smtClean="0"/>
              <a:t> </a:t>
            </a:r>
            <a:r>
              <a:rPr lang="en-US" sz="2000" dirty="0" err="1" smtClean="0"/>
              <a:t>ver</a:t>
            </a:r>
            <a:r>
              <a:rPr lang="en-US" sz="2000" dirty="0" smtClean="0"/>
              <a:t> un </a:t>
            </a:r>
            <a:r>
              <a:rPr lang="en-US" sz="2000" dirty="0" err="1" smtClean="0"/>
              <a:t>juego</a:t>
            </a:r>
            <a:r>
              <a:rPr lang="en-US" sz="2000" dirty="0" smtClean="0"/>
              <a:t> de </a:t>
            </a:r>
            <a:r>
              <a:rPr lang="en-US" sz="2000" dirty="0" err="1" smtClean="0"/>
              <a:t>baloncesto</a:t>
            </a:r>
            <a:r>
              <a:rPr lang="en-US" sz="2000" dirty="0" smtClean="0"/>
              <a:t> en la </a:t>
            </a:r>
            <a:r>
              <a:rPr lang="en-US" sz="2000" dirty="0" err="1" smtClean="0"/>
              <a:t>universidad</a:t>
            </a:r>
            <a:r>
              <a:rPr lang="en-US" sz="2000" dirty="0" smtClean="0"/>
              <a:t>. </a:t>
            </a:r>
            <a:r>
              <a:rPr lang="en-US" sz="2000" dirty="0" err="1" smtClean="0"/>
              <a:t>Yo</a:t>
            </a:r>
            <a:r>
              <a:rPr lang="en-US" sz="2000" dirty="0" smtClean="0"/>
              <a:t> </a:t>
            </a:r>
            <a:r>
              <a:rPr lang="en-US" sz="2000" dirty="0" err="1" smtClean="0"/>
              <a:t>creo</a:t>
            </a:r>
            <a:r>
              <a:rPr lang="en-US" sz="2000" dirty="0" smtClean="0"/>
              <a:t> </a:t>
            </a:r>
            <a:r>
              <a:rPr lang="en-US" sz="2000" dirty="0" err="1" smtClean="0"/>
              <a:t>que</a:t>
            </a:r>
            <a:r>
              <a:rPr lang="en-US" sz="2000" dirty="0" smtClean="0"/>
              <a:t> </a:t>
            </a:r>
            <a:r>
              <a:rPr lang="en-US" sz="2000" dirty="0" err="1" smtClean="0"/>
              <a:t>ellos</a:t>
            </a:r>
            <a:r>
              <a:rPr lang="en-US" sz="2000" dirty="0" smtClean="0"/>
              <a:t> _______________ (DIVERTIRSE) mucho en la </a:t>
            </a:r>
            <a:r>
              <a:rPr lang="en-US" sz="2000" dirty="0" err="1" smtClean="0"/>
              <a:t>universidad</a:t>
            </a:r>
            <a:r>
              <a:rPr lang="en-US" sz="2000" dirty="0" smtClean="0"/>
              <a:t>, en </a:t>
            </a:r>
            <a:r>
              <a:rPr lang="en-US" sz="2000" dirty="0" err="1" smtClean="0"/>
              <a:t>cambio</a:t>
            </a:r>
            <a:r>
              <a:rPr lang="en-US" sz="2000" dirty="0" smtClean="0"/>
              <a:t> </a:t>
            </a:r>
            <a:r>
              <a:rPr lang="en-US" sz="2000" dirty="0" err="1" smtClean="0"/>
              <a:t>yo</a:t>
            </a:r>
            <a:r>
              <a:rPr lang="en-US" sz="2000" dirty="0" smtClean="0"/>
              <a:t> ________________ (PREOCUPARSE) mucho </a:t>
            </a:r>
            <a:r>
              <a:rPr lang="en-US" sz="2000" dirty="0" err="1" smtClean="0"/>
              <a:t>por</a:t>
            </a:r>
            <a:r>
              <a:rPr lang="en-US" sz="2000" dirty="0" smtClean="0"/>
              <a:t> </a:t>
            </a:r>
            <a:r>
              <a:rPr lang="en-US" sz="2000" dirty="0" err="1" smtClean="0"/>
              <a:t>mis</a:t>
            </a:r>
            <a:r>
              <a:rPr lang="en-US" sz="2000" dirty="0" smtClean="0"/>
              <a:t> </a:t>
            </a:r>
            <a:r>
              <a:rPr lang="en-US" sz="2000" dirty="0" err="1" smtClean="0"/>
              <a:t>clases</a:t>
            </a:r>
            <a:r>
              <a:rPr lang="en-US" sz="2000" dirty="0" smtClean="0"/>
              <a:t> y los fines de semana ___________ (HACER) </a:t>
            </a:r>
            <a:r>
              <a:rPr lang="en-US" sz="2000" dirty="0" err="1" smtClean="0"/>
              <a:t>investigación</a:t>
            </a:r>
            <a:r>
              <a:rPr lang="en-US" sz="2000" dirty="0" smtClean="0"/>
              <a:t> en el </a:t>
            </a:r>
            <a:r>
              <a:rPr lang="en-US" sz="2000" dirty="0" err="1" smtClean="0"/>
              <a:t>laboratorio</a:t>
            </a:r>
            <a:r>
              <a:rPr lang="en-US" sz="2000" dirty="0" smtClean="0"/>
              <a:t> de </a:t>
            </a:r>
            <a:r>
              <a:rPr lang="en-US" sz="2000" dirty="0" err="1" smtClean="0"/>
              <a:t>biología</a:t>
            </a:r>
            <a:r>
              <a:rPr lang="en-US" sz="2000" dirty="0" smtClean="0"/>
              <a:t>. </a:t>
            </a:r>
            <a:endParaRPr lang="en-US" sz="2000" dirty="0"/>
          </a:p>
        </p:txBody>
      </p:sp>
      <p:sp>
        <p:nvSpPr>
          <p:cNvPr id="7" name="Text Placeholder 6"/>
          <p:cNvSpPr>
            <a:spLocks noGrp="1"/>
          </p:cNvSpPr>
          <p:nvPr>
            <p:ph type="body" sz="half" idx="2"/>
          </p:nvPr>
        </p:nvSpPr>
        <p:spPr>
          <a:xfrm>
            <a:off x="838200" y="1435100"/>
            <a:ext cx="2627313" cy="5422900"/>
          </a:xfrm>
        </p:spPr>
        <p:txBody>
          <a:bodyPr>
            <a:normAutofit fontScale="92500" lnSpcReduction="20000"/>
          </a:bodyPr>
          <a:lstStyle/>
          <a:p>
            <a:endParaRPr lang="en-US" sz="1800" dirty="0" smtClean="0"/>
          </a:p>
          <a:p>
            <a:r>
              <a:rPr lang="en-US" sz="1900" b="1" dirty="0" smtClean="0"/>
              <a:t>METAS COMUNICATIVAS: </a:t>
            </a:r>
          </a:p>
          <a:p>
            <a:pPr>
              <a:buFontTx/>
              <a:buChar char="-"/>
            </a:pPr>
            <a:r>
              <a:rPr lang="en-US" sz="1900" i="1" dirty="0" err="1" smtClean="0"/>
              <a:t>narrar</a:t>
            </a:r>
            <a:r>
              <a:rPr lang="en-US" sz="1900" i="1" dirty="0" smtClean="0"/>
              <a:t> en el </a:t>
            </a:r>
            <a:r>
              <a:rPr lang="en-US" sz="1900" i="1" dirty="0" err="1" smtClean="0"/>
              <a:t>presente</a:t>
            </a:r>
            <a:r>
              <a:rPr lang="en-US" sz="1900" i="1" dirty="0" smtClean="0"/>
              <a:t> y en el </a:t>
            </a:r>
            <a:r>
              <a:rPr lang="en-US" sz="1900" i="1" dirty="0" err="1" smtClean="0"/>
              <a:t>futuro</a:t>
            </a:r>
            <a:endParaRPr lang="en-US" sz="1900" i="1" dirty="0" smtClean="0"/>
          </a:p>
          <a:p>
            <a:pPr>
              <a:buFontTx/>
              <a:buChar char="-"/>
            </a:pPr>
            <a:r>
              <a:rPr lang="en-US" sz="1900" i="1" dirty="0" err="1" smtClean="0"/>
              <a:t>hablar</a:t>
            </a:r>
            <a:r>
              <a:rPr lang="en-US" sz="1900" i="1" dirty="0" smtClean="0"/>
              <a:t> </a:t>
            </a:r>
            <a:r>
              <a:rPr lang="en-US" sz="1900" i="1" dirty="0" err="1" smtClean="0"/>
              <a:t>sobre</a:t>
            </a:r>
            <a:r>
              <a:rPr lang="en-US" sz="1900" i="1" dirty="0" smtClean="0"/>
              <a:t> la </a:t>
            </a:r>
            <a:r>
              <a:rPr lang="en-US" sz="1900" i="1" dirty="0" err="1" smtClean="0"/>
              <a:t>vida</a:t>
            </a:r>
            <a:r>
              <a:rPr lang="en-US" sz="1900" i="1" dirty="0" smtClean="0"/>
              <a:t> </a:t>
            </a:r>
            <a:r>
              <a:rPr lang="en-US" sz="1900" i="1" dirty="0" err="1" smtClean="0"/>
              <a:t>nocturna</a:t>
            </a:r>
            <a:endParaRPr lang="en-US" sz="1900" i="1" dirty="0" smtClean="0"/>
          </a:p>
          <a:p>
            <a:endParaRPr lang="en-US" sz="1900" dirty="0" smtClean="0"/>
          </a:p>
          <a:p>
            <a:r>
              <a:rPr lang="en-US" sz="1900" dirty="0" smtClean="0"/>
              <a:t>En </a:t>
            </a:r>
            <a:r>
              <a:rPr lang="en-US" sz="1900" dirty="0" err="1" smtClean="0"/>
              <a:t>parejas</a:t>
            </a:r>
            <a:r>
              <a:rPr lang="en-US" sz="1900" dirty="0" smtClean="0"/>
              <a:t> </a:t>
            </a:r>
            <a:r>
              <a:rPr lang="en-US" sz="1900" dirty="0" err="1" smtClean="0"/>
              <a:t>respondan</a:t>
            </a:r>
            <a:r>
              <a:rPr lang="en-US" sz="1900" dirty="0" smtClean="0"/>
              <a:t> </a:t>
            </a:r>
            <a:r>
              <a:rPr lang="en-US" sz="1900" dirty="0" err="1" smtClean="0"/>
              <a:t>las</a:t>
            </a:r>
            <a:r>
              <a:rPr lang="en-US" sz="1900" dirty="0" smtClean="0"/>
              <a:t> </a:t>
            </a:r>
            <a:r>
              <a:rPr lang="en-US" sz="1900" dirty="0" err="1" smtClean="0"/>
              <a:t>siguientes</a:t>
            </a:r>
            <a:r>
              <a:rPr lang="en-US" sz="1900" dirty="0" smtClean="0"/>
              <a:t> </a:t>
            </a:r>
            <a:r>
              <a:rPr lang="en-US" sz="1900" dirty="0" err="1" smtClean="0"/>
              <a:t>preguntas</a:t>
            </a:r>
            <a:r>
              <a:rPr lang="en-US" sz="1900" dirty="0" smtClean="0"/>
              <a:t>:</a:t>
            </a:r>
          </a:p>
          <a:p>
            <a:endParaRPr lang="en-US" sz="1900" dirty="0" smtClean="0"/>
          </a:p>
          <a:p>
            <a:pPr marL="342900" indent="-342900">
              <a:buAutoNum type="arabicPeriod"/>
            </a:pPr>
            <a:r>
              <a:rPr lang="en-US" sz="1900" dirty="0" smtClean="0">
                <a:latin typeface="Times New Roman"/>
                <a:cs typeface="Times New Roman"/>
              </a:rPr>
              <a:t>¿</a:t>
            </a:r>
            <a:r>
              <a:rPr lang="en-US" sz="1900" dirty="0" err="1" smtClean="0">
                <a:latin typeface="Times New Roman"/>
                <a:cs typeface="Times New Roman"/>
              </a:rPr>
              <a:t>Qué</a:t>
            </a:r>
            <a:r>
              <a:rPr lang="en-US" sz="1900" dirty="0" smtClean="0">
                <a:latin typeface="Times New Roman"/>
                <a:cs typeface="Times New Roman"/>
              </a:rPr>
              <a:t> </a:t>
            </a:r>
            <a:r>
              <a:rPr lang="en-US" sz="1900" dirty="0" err="1" smtClean="0">
                <a:latin typeface="Times New Roman"/>
                <a:cs typeface="Times New Roman"/>
              </a:rPr>
              <a:t>actividades</a:t>
            </a:r>
            <a:r>
              <a:rPr lang="en-US" sz="1900" dirty="0" smtClean="0">
                <a:latin typeface="Times New Roman"/>
                <a:cs typeface="Times New Roman"/>
              </a:rPr>
              <a:t> </a:t>
            </a:r>
            <a:r>
              <a:rPr lang="en-US" sz="1900" dirty="0" err="1" smtClean="0">
                <a:latin typeface="Times New Roman"/>
                <a:cs typeface="Times New Roman"/>
              </a:rPr>
              <a:t>haces</a:t>
            </a:r>
            <a:r>
              <a:rPr lang="en-US" sz="1900" dirty="0" smtClean="0">
                <a:latin typeface="Times New Roman"/>
                <a:cs typeface="Times New Roman"/>
              </a:rPr>
              <a:t> </a:t>
            </a:r>
            <a:r>
              <a:rPr lang="en-US" sz="1900" dirty="0" err="1" smtClean="0">
                <a:latin typeface="Times New Roman"/>
                <a:cs typeface="Times New Roman"/>
              </a:rPr>
              <a:t>por</a:t>
            </a:r>
            <a:r>
              <a:rPr lang="en-US" sz="1900" dirty="0" smtClean="0">
                <a:latin typeface="Times New Roman"/>
                <a:cs typeface="Times New Roman"/>
              </a:rPr>
              <a:t> la </a:t>
            </a:r>
            <a:r>
              <a:rPr lang="en-US" sz="1900" dirty="0" err="1" smtClean="0">
                <a:latin typeface="Times New Roman"/>
                <a:cs typeface="Times New Roman"/>
              </a:rPr>
              <a:t>mañana</a:t>
            </a:r>
            <a:r>
              <a:rPr lang="en-US" sz="1900" dirty="0" smtClean="0">
                <a:latin typeface="Times New Roman"/>
                <a:cs typeface="Times New Roman"/>
              </a:rPr>
              <a:t>? Describe </a:t>
            </a:r>
            <a:r>
              <a:rPr lang="en-US" sz="1900" dirty="0" err="1" smtClean="0">
                <a:latin typeface="Times New Roman"/>
                <a:cs typeface="Times New Roman"/>
              </a:rPr>
              <a:t>brevemente</a:t>
            </a:r>
            <a:r>
              <a:rPr lang="en-US" sz="1900" dirty="0" smtClean="0">
                <a:latin typeface="Times New Roman"/>
                <a:cs typeface="Times New Roman"/>
              </a:rPr>
              <a:t> </a:t>
            </a:r>
            <a:r>
              <a:rPr lang="en-US" sz="1900" dirty="0" err="1" smtClean="0">
                <a:latin typeface="Times New Roman"/>
                <a:cs typeface="Times New Roman"/>
              </a:rPr>
              <a:t>tu</a:t>
            </a:r>
            <a:r>
              <a:rPr lang="en-US" sz="1900" dirty="0" smtClean="0">
                <a:latin typeface="Times New Roman"/>
                <a:cs typeface="Times New Roman"/>
              </a:rPr>
              <a:t> </a:t>
            </a:r>
            <a:r>
              <a:rPr lang="en-US" sz="1900" dirty="0" err="1" smtClean="0">
                <a:latin typeface="Times New Roman"/>
                <a:cs typeface="Times New Roman"/>
              </a:rPr>
              <a:t>rutina</a:t>
            </a:r>
            <a:r>
              <a:rPr lang="en-US" sz="1900" dirty="0" smtClean="0">
                <a:latin typeface="Times New Roman"/>
                <a:cs typeface="Times New Roman"/>
              </a:rPr>
              <a:t> </a:t>
            </a:r>
            <a:r>
              <a:rPr lang="en-US" sz="1900" dirty="0" err="1" smtClean="0">
                <a:latin typeface="Times New Roman"/>
                <a:cs typeface="Times New Roman"/>
              </a:rPr>
              <a:t>diaria</a:t>
            </a:r>
            <a:r>
              <a:rPr lang="en-US" sz="1900" dirty="0" smtClean="0">
                <a:latin typeface="Times New Roman"/>
                <a:cs typeface="Times New Roman"/>
              </a:rPr>
              <a:t>.</a:t>
            </a:r>
          </a:p>
          <a:p>
            <a:pPr marL="342900" indent="-342900">
              <a:buAutoNum type="arabicPeriod"/>
            </a:pPr>
            <a:endParaRPr lang="en-US" sz="1900" dirty="0" smtClean="0">
              <a:latin typeface="Times New Roman"/>
              <a:cs typeface="Times New Roman"/>
            </a:endParaRPr>
          </a:p>
          <a:p>
            <a:pPr marL="342900" indent="-342900">
              <a:buAutoNum type="arabicPeriod"/>
            </a:pPr>
            <a:r>
              <a:rPr lang="en-US" sz="1900" dirty="0" smtClean="0">
                <a:latin typeface="Times New Roman"/>
                <a:cs typeface="Times New Roman"/>
              </a:rPr>
              <a:t>¿</a:t>
            </a:r>
            <a:r>
              <a:rPr lang="en-US" sz="1900" dirty="0" err="1" smtClean="0">
                <a:latin typeface="Times New Roman"/>
                <a:cs typeface="Times New Roman"/>
              </a:rPr>
              <a:t>Qué</a:t>
            </a:r>
            <a:r>
              <a:rPr lang="en-US" sz="1900" dirty="0" smtClean="0">
                <a:latin typeface="Times New Roman"/>
                <a:cs typeface="Times New Roman"/>
              </a:rPr>
              <a:t> planes </a:t>
            </a:r>
            <a:r>
              <a:rPr lang="en-US" sz="1900" dirty="0" err="1" smtClean="0">
                <a:latin typeface="Times New Roman"/>
                <a:cs typeface="Times New Roman"/>
              </a:rPr>
              <a:t>tienes</a:t>
            </a:r>
            <a:r>
              <a:rPr lang="en-US" sz="1900" dirty="0" smtClean="0">
                <a:latin typeface="Times New Roman"/>
                <a:cs typeface="Times New Roman"/>
              </a:rPr>
              <a:t> </a:t>
            </a:r>
            <a:r>
              <a:rPr lang="en-US" sz="1900" dirty="0" err="1" smtClean="0">
                <a:latin typeface="Times New Roman"/>
                <a:cs typeface="Times New Roman"/>
              </a:rPr>
              <a:t>para</a:t>
            </a:r>
            <a:r>
              <a:rPr lang="en-US" sz="1900" dirty="0" smtClean="0">
                <a:latin typeface="Times New Roman"/>
                <a:cs typeface="Times New Roman"/>
              </a:rPr>
              <a:t> el fin de semana? ¿Vas a </a:t>
            </a:r>
            <a:r>
              <a:rPr lang="en-US" sz="1900" dirty="0" err="1" smtClean="0">
                <a:latin typeface="Times New Roman"/>
                <a:cs typeface="Times New Roman"/>
              </a:rPr>
              <a:t>pasar</a:t>
            </a:r>
            <a:r>
              <a:rPr lang="en-US" sz="1900" dirty="0" smtClean="0">
                <a:latin typeface="Times New Roman"/>
                <a:cs typeface="Times New Roman"/>
              </a:rPr>
              <a:t> </a:t>
            </a:r>
            <a:r>
              <a:rPr lang="en-US" sz="1900" dirty="0" err="1" smtClean="0">
                <a:latin typeface="Times New Roman"/>
                <a:cs typeface="Times New Roman"/>
              </a:rPr>
              <a:t>tiempo</a:t>
            </a:r>
            <a:r>
              <a:rPr lang="en-US" sz="1900" dirty="0" smtClean="0">
                <a:latin typeface="Times New Roman"/>
                <a:cs typeface="Times New Roman"/>
              </a:rPr>
              <a:t> con </a:t>
            </a:r>
            <a:r>
              <a:rPr lang="en-US" sz="1900" dirty="0" err="1" smtClean="0">
                <a:latin typeface="Times New Roman"/>
                <a:cs typeface="Times New Roman"/>
              </a:rPr>
              <a:t>tus</a:t>
            </a:r>
            <a:r>
              <a:rPr lang="en-US" sz="1900" dirty="0" smtClean="0">
                <a:latin typeface="Times New Roman"/>
                <a:cs typeface="Times New Roman"/>
              </a:rPr>
              <a:t> amigos? ¿Vas a </a:t>
            </a:r>
            <a:r>
              <a:rPr lang="en-US" sz="1900" dirty="0" err="1" smtClean="0">
                <a:latin typeface="Times New Roman"/>
                <a:cs typeface="Times New Roman"/>
              </a:rPr>
              <a:t>quedarte</a:t>
            </a:r>
            <a:r>
              <a:rPr lang="en-US" sz="1900" dirty="0" smtClean="0">
                <a:latin typeface="Times New Roman"/>
                <a:cs typeface="Times New Roman"/>
              </a:rPr>
              <a:t> en casa? ¿Vas a </a:t>
            </a:r>
            <a:r>
              <a:rPr lang="en-US" sz="1900" dirty="0" err="1" smtClean="0">
                <a:latin typeface="Times New Roman"/>
                <a:cs typeface="Times New Roman"/>
              </a:rPr>
              <a:t>hacer</a:t>
            </a:r>
            <a:r>
              <a:rPr lang="en-US" sz="1900" dirty="0" smtClean="0">
                <a:latin typeface="Times New Roman"/>
                <a:cs typeface="Times New Roman"/>
              </a:rPr>
              <a:t> </a:t>
            </a:r>
            <a:r>
              <a:rPr lang="en-US" sz="1900" dirty="0" err="1" smtClean="0">
                <a:latin typeface="Times New Roman"/>
                <a:cs typeface="Times New Roman"/>
              </a:rPr>
              <a:t>algo</a:t>
            </a:r>
            <a:r>
              <a:rPr lang="en-US" sz="1900" dirty="0" smtClean="0">
                <a:latin typeface="Times New Roman"/>
                <a:cs typeface="Times New Roman"/>
              </a:rPr>
              <a:t> </a:t>
            </a:r>
            <a:r>
              <a:rPr lang="en-US" sz="1900" dirty="0" err="1" smtClean="0">
                <a:latin typeface="Times New Roman"/>
                <a:cs typeface="Times New Roman"/>
              </a:rPr>
              <a:t>diferente</a:t>
            </a:r>
            <a:r>
              <a:rPr lang="en-US" sz="1900" dirty="0" smtClean="0">
                <a:latin typeface="Times New Roman"/>
                <a:cs typeface="Times New Roman"/>
              </a:rPr>
              <a:t>?</a:t>
            </a:r>
          </a:p>
          <a:p>
            <a:pPr marL="342900" indent="-342900">
              <a:buAutoNum type="arabicPeriod"/>
            </a:pPr>
            <a:endParaRPr lang="en-US" sz="1800" dirty="0"/>
          </a:p>
        </p:txBody>
      </p:sp>
      <p:sp>
        <p:nvSpPr>
          <p:cNvPr id="8" name="Rectangle 7"/>
          <p:cNvSpPr/>
          <p:nvPr/>
        </p:nvSpPr>
        <p:spPr>
          <a:xfrm>
            <a:off x="0" y="0"/>
            <a:ext cx="8382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4400" y="381000"/>
            <a:ext cx="2449197" cy="923330"/>
          </a:xfrm>
          <a:prstGeom prst="rect">
            <a:avLst/>
          </a:prstGeom>
          <a:noFill/>
        </p:spPr>
        <p:txBody>
          <a:bodyPr wrap="none" lIns="91440" tIns="45720" rIns="91440" bIns="45720">
            <a:spAutoFit/>
          </a:bodyPr>
          <a:lstStyle/>
          <a:p>
            <a:pPr algn="ctr"/>
            <a:r>
              <a:rPr lang="en-US" sz="54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repaso</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linds(horizontal)">
                                      <p:cBhvr>
                                        <p:cTn id="10" dur="500"/>
                                        <p:tgtEl>
                                          <p:spTgt spid="7">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blinds(horizontal)">
                                      <p:cBhvr>
                                        <p:cTn id="13" dur="500"/>
                                        <p:tgtEl>
                                          <p:spTgt spid="7">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animEffect transition="in" filter="blinds(horizontal)">
                                      <p:cBhvr>
                                        <p:cTn id="16" dur="500"/>
                                        <p:tgtEl>
                                          <p:spTgt spid="7">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Effect transition="in" filter="blinds(horizontal)">
                                      <p:cBhvr>
                                        <p:cTn id="19" dur="500"/>
                                        <p:tgtEl>
                                          <p:spTgt spid="7">
                                            <p:txEl>
                                              <p:pRg st="7" end="7"/>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7">
                                            <p:txEl>
                                              <p:pRg st="9" end="9"/>
                                            </p:txEl>
                                          </p:spTgt>
                                        </p:tgtEl>
                                        <p:attrNameLst>
                                          <p:attrName>style.visibility</p:attrName>
                                        </p:attrNameLst>
                                      </p:cBhvr>
                                      <p:to>
                                        <p:strVal val="visible"/>
                                      </p:to>
                                    </p:set>
                                    <p:animEffect transition="in" filter="blinds(horizontal)">
                                      <p:cBhvr>
                                        <p:cTn id="22" dur="500"/>
                                        <p:tgtEl>
                                          <p:spTgt spid="7">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blinds(horizontal)">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blinds(horizontal)">
                                      <p:cBhvr>
                                        <p:cTn id="32" dur="500"/>
                                        <p:tgtEl>
                                          <p:spTgt spid="6">
                                            <p:txEl>
                                              <p:pRg st="1" end="1"/>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blinds(horizontal)">
                                      <p:cBhvr>
                                        <p:cTn id="3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3124200" y="381000"/>
            <a:ext cx="5867400" cy="6248400"/>
          </a:xfrm>
        </p:spPr>
        <p:txBody>
          <a:bodyPr>
            <a:normAutofit fontScale="92500" lnSpcReduction="20000"/>
          </a:bodyPr>
          <a:lstStyle/>
          <a:p>
            <a:pPr>
              <a:buNone/>
            </a:pPr>
            <a:r>
              <a:rPr lang="en-US" sz="2000" b="1" dirty="0" err="1" smtClean="0"/>
              <a:t>Actividad</a:t>
            </a:r>
            <a:r>
              <a:rPr lang="en-US" sz="2000" b="1" dirty="0" smtClean="0"/>
              <a:t> 1</a:t>
            </a:r>
          </a:p>
          <a:p>
            <a:pPr marL="0" indent="0">
              <a:buNone/>
            </a:pPr>
            <a:r>
              <a:rPr lang="en-US" sz="2000" dirty="0" smtClean="0"/>
              <a:t>Antes de </a:t>
            </a:r>
            <a:r>
              <a:rPr lang="en-US" sz="2000" dirty="0" err="1" smtClean="0"/>
              <a:t>escuchar</a:t>
            </a:r>
            <a:r>
              <a:rPr lang="en-US" sz="2000" dirty="0" smtClean="0"/>
              <a:t> el podcast the Lucas y </a:t>
            </a:r>
            <a:r>
              <a:rPr lang="en-US" sz="2000" dirty="0" err="1" smtClean="0"/>
              <a:t>Camila</a:t>
            </a:r>
            <a:r>
              <a:rPr lang="en-US" sz="2000" dirty="0" smtClean="0"/>
              <a:t>, </a:t>
            </a:r>
            <a:r>
              <a:rPr lang="en-US" sz="2000" dirty="0" err="1" smtClean="0"/>
              <a:t>repasa</a:t>
            </a:r>
            <a:r>
              <a:rPr lang="en-US" sz="2000" dirty="0" smtClean="0"/>
              <a:t> el </a:t>
            </a:r>
            <a:r>
              <a:rPr lang="en-US" sz="2000" dirty="0" err="1" smtClean="0"/>
              <a:t>uso</a:t>
            </a:r>
            <a:r>
              <a:rPr lang="en-US" sz="2000" dirty="0" smtClean="0"/>
              <a:t> de </a:t>
            </a:r>
            <a:r>
              <a:rPr lang="en-US" sz="2000" dirty="0" err="1" smtClean="0"/>
              <a:t>las</a:t>
            </a:r>
            <a:r>
              <a:rPr lang="en-US" sz="2000" dirty="0" smtClean="0"/>
              <a:t> </a:t>
            </a:r>
            <a:r>
              <a:rPr lang="en-US" sz="2000" dirty="0" err="1" smtClean="0"/>
              <a:t>siguientes</a:t>
            </a:r>
            <a:r>
              <a:rPr lang="en-US" sz="2000" dirty="0" smtClean="0"/>
              <a:t> </a:t>
            </a:r>
            <a:r>
              <a:rPr lang="en-US" sz="2000" dirty="0" err="1" smtClean="0"/>
              <a:t>expresiones</a:t>
            </a:r>
            <a:r>
              <a:rPr lang="en-US" sz="2000" dirty="0" smtClean="0"/>
              <a:t>:</a:t>
            </a:r>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smtClean="0"/>
          </a:p>
          <a:p>
            <a:pPr marL="0" indent="0">
              <a:buNone/>
            </a:pPr>
            <a:endParaRPr lang="en-US" sz="2000" dirty="0" smtClean="0"/>
          </a:p>
          <a:p>
            <a:pPr marL="0" indent="0">
              <a:buNone/>
            </a:pPr>
            <a:r>
              <a:rPr lang="en-US" sz="2000" dirty="0" err="1" smtClean="0"/>
              <a:t>Ahora</a:t>
            </a:r>
            <a:r>
              <a:rPr lang="en-US" sz="2000" dirty="0" smtClean="0"/>
              <a:t> </a:t>
            </a:r>
            <a:r>
              <a:rPr lang="en-US" sz="2000" dirty="0" err="1" smtClean="0"/>
              <a:t>responde</a:t>
            </a:r>
            <a:r>
              <a:rPr lang="en-US" sz="2000" dirty="0" smtClean="0"/>
              <a:t> </a:t>
            </a:r>
            <a:r>
              <a:rPr lang="en-US" sz="2000" dirty="0" err="1" smtClean="0"/>
              <a:t>las</a:t>
            </a:r>
            <a:r>
              <a:rPr lang="en-US" sz="2000" dirty="0" smtClean="0"/>
              <a:t> </a:t>
            </a:r>
            <a:r>
              <a:rPr lang="en-US" sz="2000" dirty="0" err="1" smtClean="0"/>
              <a:t>siguientes</a:t>
            </a:r>
            <a:r>
              <a:rPr lang="en-US" sz="2000" dirty="0" smtClean="0"/>
              <a:t> </a:t>
            </a:r>
            <a:r>
              <a:rPr lang="en-US" sz="2000" dirty="0" err="1" smtClean="0"/>
              <a:t>preguntas</a:t>
            </a:r>
            <a:r>
              <a:rPr lang="en-US" sz="2000" dirty="0" smtClean="0"/>
              <a:t>:</a:t>
            </a:r>
          </a:p>
          <a:p>
            <a:pPr marL="457200" indent="-457200">
              <a:buAutoNum type="arabicPeriod"/>
            </a:pPr>
            <a:r>
              <a:rPr lang="en-US" sz="2000" dirty="0" smtClean="0">
                <a:latin typeface="Times New Roman"/>
                <a:cs typeface="Times New Roman"/>
              </a:rPr>
              <a:t>¿</a:t>
            </a:r>
            <a:r>
              <a:rPr lang="en-US" sz="2000" dirty="0" err="1" smtClean="0"/>
              <a:t>Qué</a:t>
            </a:r>
            <a:r>
              <a:rPr lang="en-US" sz="2000" dirty="0" smtClean="0"/>
              <a:t> </a:t>
            </a:r>
            <a:r>
              <a:rPr lang="en-US" sz="2000" dirty="0" err="1" smtClean="0"/>
              <a:t>te</a:t>
            </a:r>
            <a:r>
              <a:rPr lang="en-US" sz="2000" dirty="0" smtClean="0"/>
              <a:t> </a:t>
            </a:r>
            <a:r>
              <a:rPr lang="en-US" sz="2000" b="1" dirty="0" smtClean="0"/>
              <a:t>llama </a:t>
            </a:r>
            <a:r>
              <a:rPr lang="en-US" sz="2000" b="1" dirty="0" err="1" smtClean="0"/>
              <a:t>más</a:t>
            </a:r>
            <a:r>
              <a:rPr lang="en-US" sz="2000" b="1" dirty="0" smtClean="0"/>
              <a:t> la </a:t>
            </a:r>
            <a:r>
              <a:rPr lang="en-US" sz="2000" b="1" dirty="0" err="1" smtClean="0"/>
              <a:t>atención</a:t>
            </a:r>
            <a:r>
              <a:rPr lang="en-US" sz="2000" dirty="0" smtClean="0"/>
              <a:t>?</a:t>
            </a:r>
          </a:p>
          <a:p>
            <a:pPr marL="457200" indent="-457200">
              <a:buNone/>
            </a:pPr>
            <a:r>
              <a:rPr lang="en-US" sz="2000" dirty="0"/>
              <a:t>	</a:t>
            </a:r>
            <a:r>
              <a:rPr lang="en-US" sz="2000" dirty="0" smtClean="0"/>
              <a:t>a. los </a:t>
            </a:r>
            <a:r>
              <a:rPr lang="en-US" sz="2000" dirty="0" err="1" smtClean="0"/>
              <a:t>deportes</a:t>
            </a:r>
            <a:r>
              <a:rPr lang="en-US" sz="2000" dirty="0" smtClean="0"/>
              <a:t>	b. los </a:t>
            </a:r>
            <a:r>
              <a:rPr lang="en-US" sz="2000" dirty="0" err="1" smtClean="0"/>
              <a:t>videojuegos</a:t>
            </a:r>
            <a:endParaRPr lang="en-US" sz="2000" dirty="0" smtClean="0"/>
          </a:p>
          <a:p>
            <a:pPr marL="457200" indent="-457200">
              <a:buNone/>
            </a:pPr>
            <a:r>
              <a:rPr lang="en-US" sz="2000" dirty="0"/>
              <a:t>	</a:t>
            </a:r>
            <a:r>
              <a:rPr lang="en-US" sz="2000" dirty="0" smtClean="0"/>
              <a:t>c. leer </a:t>
            </a:r>
            <a:r>
              <a:rPr lang="en-US" sz="2000" dirty="0" err="1" smtClean="0"/>
              <a:t>libros</a:t>
            </a:r>
            <a:r>
              <a:rPr lang="en-US" sz="2000" dirty="0" smtClean="0"/>
              <a:t>		d.  </a:t>
            </a:r>
            <a:r>
              <a:rPr lang="en-US" sz="2000" dirty="0" err="1" smtClean="0"/>
              <a:t>Otra</a:t>
            </a:r>
            <a:r>
              <a:rPr lang="en-US" sz="2000" dirty="0" smtClean="0"/>
              <a:t> </a:t>
            </a:r>
            <a:r>
              <a:rPr lang="en-US" sz="2000" dirty="0" err="1" smtClean="0"/>
              <a:t>actividad</a:t>
            </a:r>
            <a:r>
              <a:rPr lang="en-US" sz="2000" dirty="0" smtClean="0"/>
              <a:t>:   _______</a:t>
            </a:r>
          </a:p>
          <a:p>
            <a:pPr marL="457200" indent="-457200">
              <a:buAutoNum type="arabicPeriod" startAt="2"/>
            </a:pPr>
            <a:endParaRPr lang="en-US" sz="2000" dirty="0" smtClean="0">
              <a:latin typeface="Times New Roman"/>
              <a:cs typeface="Times New Roman"/>
            </a:endParaRPr>
          </a:p>
          <a:p>
            <a:pPr marL="457200" indent="-457200">
              <a:buAutoNum type="arabicPeriod" startAt="2"/>
            </a:pPr>
            <a:r>
              <a:rPr lang="en-US" sz="2000" dirty="0" smtClean="0">
                <a:latin typeface="Times New Roman"/>
                <a:cs typeface="Times New Roman"/>
              </a:rPr>
              <a:t>¿</a:t>
            </a:r>
            <a:r>
              <a:rPr lang="en-US" sz="2000" dirty="0" err="1" smtClean="0"/>
              <a:t>Paco</a:t>
            </a:r>
            <a:r>
              <a:rPr lang="en-US" sz="2000" dirty="0" smtClean="0"/>
              <a:t> </a:t>
            </a:r>
            <a:r>
              <a:rPr lang="en-US" sz="2000" b="1" dirty="0" err="1" smtClean="0"/>
              <a:t>es</a:t>
            </a:r>
            <a:r>
              <a:rPr lang="en-US" sz="2000" b="1" dirty="0" smtClean="0"/>
              <a:t> un </a:t>
            </a:r>
            <a:r>
              <a:rPr lang="en-US" sz="2000" b="1" dirty="0" err="1" smtClean="0"/>
              <a:t>pesado</a:t>
            </a:r>
            <a:r>
              <a:rPr lang="en-US" sz="2000" b="1" dirty="0" smtClean="0"/>
              <a:t>.  </a:t>
            </a:r>
            <a:r>
              <a:rPr lang="en-US" sz="2000" dirty="0" err="1" smtClean="0"/>
              <a:t>Él</a:t>
            </a:r>
            <a:r>
              <a:rPr lang="en-US" sz="2000" dirty="0" smtClean="0"/>
              <a:t> </a:t>
            </a:r>
            <a:r>
              <a:rPr lang="en-US" sz="2000" dirty="0" err="1" smtClean="0"/>
              <a:t>es</a:t>
            </a:r>
            <a:r>
              <a:rPr lang="en-US" sz="2000" dirty="0" smtClean="0"/>
              <a:t>__________</a:t>
            </a:r>
          </a:p>
          <a:p>
            <a:pPr marL="457200" indent="-457200">
              <a:buNone/>
            </a:pPr>
            <a:r>
              <a:rPr lang="en-US" sz="2000" dirty="0"/>
              <a:t>	</a:t>
            </a:r>
            <a:r>
              <a:rPr lang="en-US" sz="2000" dirty="0" smtClean="0"/>
              <a:t>a. muy </a:t>
            </a:r>
            <a:r>
              <a:rPr lang="en-US" sz="2000" dirty="0" err="1" smtClean="0"/>
              <a:t>inteligente</a:t>
            </a:r>
            <a:r>
              <a:rPr lang="en-US" sz="2000" dirty="0" smtClean="0"/>
              <a:t>	b. muy </a:t>
            </a:r>
            <a:r>
              <a:rPr lang="en-US" sz="2000" dirty="0" err="1" smtClean="0"/>
              <a:t>aburrido</a:t>
            </a:r>
            <a:endParaRPr lang="en-US" sz="2000" dirty="0" smtClean="0"/>
          </a:p>
          <a:p>
            <a:pPr marL="457200" indent="-457200">
              <a:buNone/>
            </a:pPr>
            <a:r>
              <a:rPr lang="en-US" sz="2000" dirty="0"/>
              <a:t>	</a:t>
            </a:r>
            <a:r>
              <a:rPr lang="en-US" sz="2000" dirty="0" smtClean="0"/>
              <a:t>c. muy  </a:t>
            </a:r>
            <a:r>
              <a:rPr lang="en-US" sz="2000" dirty="0" err="1" smtClean="0"/>
              <a:t>interesante</a:t>
            </a:r>
            <a:endParaRPr lang="en-US" sz="2000" dirty="0" smtClean="0"/>
          </a:p>
          <a:p>
            <a:pPr marL="457200" indent="-457200">
              <a:buNone/>
            </a:pPr>
            <a:endParaRPr lang="en-US" sz="2000" dirty="0" smtClean="0"/>
          </a:p>
          <a:p>
            <a:pPr marL="457200" indent="-457200">
              <a:buAutoNum type="arabicPeriod" startAt="3"/>
            </a:pPr>
            <a:r>
              <a:rPr lang="en-US" sz="2000" dirty="0" smtClean="0">
                <a:latin typeface="Times New Roman"/>
                <a:cs typeface="Times New Roman"/>
              </a:rPr>
              <a:t>¿ </a:t>
            </a:r>
            <a:r>
              <a:rPr lang="en-US" sz="2000" dirty="0" err="1" smtClean="0"/>
              <a:t>Cuánto</a:t>
            </a:r>
            <a:r>
              <a:rPr lang="en-US" sz="2000" dirty="0" smtClean="0"/>
              <a:t> </a:t>
            </a:r>
            <a:r>
              <a:rPr lang="en-US" sz="2000" dirty="0" err="1" smtClean="0"/>
              <a:t>tiempo</a:t>
            </a:r>
            <a:r>
              <a:rPr lang="en-US" sz="2000" dirty="0" smtClean="0"/>
              <a:t> </a:t>
            </a:r>
            <a:r>
              <a:rPr lang="en-US" sz="2000" b="1" dirty="0" err="1" smtClean="0"/>
              <a:t>hace</a:t>
            </a:r>
            <a:r>
              <a:rPr lang="en-US" sz="2000" b="1" dirty="0" smtClean="0"/>
              <a:t> </a:t>
            </a:r>
            <a:r>
              <a:rPr lang="en-US" sz="2000" b="1" dirty="0" err="1" smtClean="0"/>
              <a:t>que</a:t>
            </a:r>
            <a:r>
              <a:rPr lang="en-US" sz="2000" b="1" dirty="0" smtClean="0"/>
              <a:t> </a:t>
            </a:r>
            <a:r>
              <a:rPr lang="en-US" sz="2000" dirty="0" smtClean="0"/>
              <a:t>……</a:t>
            </a:r>
          </a:p>
          <a:p>
            <a:pPr marL="457200" indent="-457200">
              <a:buNone/>
            </a:pPr>
            <a:r>
              <a:rPr lang="en-US" sz="2000" dirty="0"/>
              <a:t> </a:t>
            </a:r>
            <a:r>
              <a:rPr lang="en-US" sz="2000" dirty="0" smtClean="0"/>
              <a:t>        …</a:t>
            </a:r>
            <a:r>
              <a:rPr lang="en-US" sz="2000" dirty="0" err="1" smtClean="0"/>
              <a:t>estudias</a:t>
            </a:r>
            <a:r>
              <a:rPr lang="en-US" sz="2000" dirty="0" smtClean="0"/>
              <a:t> en </a:t>
            </a:r>
            <a:r>
              <a:rPr lang="en-US" sz="2000" dirty="0" err="1" smtClean="0"/>
              <a:t>esta</a:t>
            </a:r>
            <a:r>
              <a:rPr lang="en-US" sz="2000" dirty="0" smtClean="0"/>
              <a:t> </a:t>
            </a:r>
            <a:r>
              <a:rPr lang="en-US" sz="2000" dirty="0" err="1" smtClean="0"/>
              <a:t>universidad</a:t>
            </a:r>
            <a:r>
              <a:rPr lang="en-US" sz="2000" dirty="0" smtClean="0"/>
              <a:t>?</a:t>
            </a:r>
          </a:p>
          <a:p>
            <a:pPr marL="457200" indent="-457200">
              <a:buNone/>
            </a:pPr>
            <a:r>
              <a:rPr lang="en-US" sz="2000" dirty="0"/>
              <a:t>	</a:t>
            </a:r>
            <a:r>
              <a:rPr lang="en-US" sz="2000" dirty="0" smtClean="0"/>
              <a:t>...no </a:t>
            </a:r>
            <a:r>
              <a:rPr lang="en-US" sz="2000" dirty="0" err="1" smtClean="0"/>
              <a:t>limpias</a:t>
            </a:r>
            <a:r>
              <a:rPr lang="en-US" sz="2000" dirty="0" smtClean="0"/>
              <a:t> </a:t>
            </a:r>
            <a:r>
              <a:rPr lang="en-US" sz="2000" dirty="0" err="1" smtClean="0"/>
              <a:t>tu</a:t>
            </a:r>
            <a:r>
              <a:rPr lang="en-US" sz="2000" dirty="0" smtClean="0"/>
              <a:t> </a:t>
            </a:r>
            <a:r>
              <a:rPr lang="en-US" sz="2000" dirty="0" err="1" smtClean="0"/>
              <a:t>cuarto</a:t>
            </a:r>
            <a:r>
              <a:rPr lang="en-US" sz="2000" dirty="0" smtClean="0"/>
              <a:t>?</a:t>
            </a:r>
          </a:p>
          <a:p>
            <a:pPr marL="457200" indent="-457200">
              <a:buNone/>
            </a:pPr>
            <a:r>
              <a:rPr lang="en-US" sz="2000" dirty="0"/>
              <a:t>	</a:t>
            </a:r>
            <a:r>
              <a:rPr lang="en-US" sz="2000" dirty="0" smtClean="0"/>
              <a:t>…</a:t>
            </a:r>
            <a:r>
              <a:rPr lang="en-US" sz="2000" dirty="0" err="1" smtClean="0"/>
              <a:t>vives</a:t>
            </a:r>
            <a:r>
              <a:rPr lang="en-US" sz="2000" dirty="0" smtClean="0"/>
              <a:t> en </a:t>
            </a:r>
            <a:r>
              <a:rPr lang="en-US" sz="2000" dirty="0" err="1" smtClean="0"/>
              <a:t>tu</a:t>
            </a:r>
            <a:r>
              <a:rPr lang="en-US" sz="2000" dirty="0" smtClean="0"/>
              <a:t> </a:t>
            </a:r>
            <a:r>
              <a:rPr lang="en-US" sz="2000" dirty="0" err="1" smtClean="0"/>
              <a:t>apartamento</a:t>
            </a:r>
            <a:r>
              <a:rPr lang="en-US" sz="2000" dirty="0" smtClean="0"/>
              <a:t>/casa/</a:t>
            </a:r>
            <a:r>
              <a:rPr lang="en-US" sz="2000" dirty="0" err="1" smtClean="0"/>
              <a:t>residencia</a:t>
            </a:r>
            <a:r>
              <a:rPr lang="en-US" sz="2000" dirty="0" smtClean="0"/>
              <a:t>?</a:t>
            </a:r>
          </a:p>
          <a:p>
            <a:pPr marL="457200" indent="-457200">
              <a:buNone/>
            </a:pPr>
            <a:endParaRPr lang="en-US" sz="2000" dirty="0"/>
          </a:p>
        </p:txBody>
      </p:sp>
      <p:pic>
        <p:nvPicPr>
          <p:cNvPr id="4098" name="Picture 2" descr="C:\Users\Marisol\Desktop\Fuentes Ancillary\Images\img_P01_02.tif"/>
          <p:cNvPicPr>
            <a:picLocks noGrp="1" noChangeAspect="1" noChangeArrowheads="1"/>
          </p:cNvPicPr>
          <p:nvPr>
            <p:ph sz="half" idx="1"/>
          </p:nvPr>
        </p:nvPicPr>
        <p:blipFill>
          <a:blip r:embed="rId3" cstate="print"/>
          <a:srcRect/>
          <a:stretch>
            <a:fillRect/>
          </a:stretch>
        </p:blipFill>
        <p:spPr bwMode="auto">
          <a:xfrm>
            <a:off x="762000" y="838200"/>
            <a:ext cx="2168612" cy="1981200"/>
          </a:xfrm>
          <a:prstGeom prst="rect">
            <a:avLst/>
          </a:prstGeom>
          <a:noFill/>
          <a:ln w="25400" cmpd="sng">
            <a:solidFill>
              <a:schemeClr val="accent4">
                <a:lumMod val="75000"/>
              </a:schemeClr>
            </a:solidFill>
          </a:ln>
        </p:spPr>
      </p:pic>
      <p:pic>
        <p:nvPicPr>
          <p:cNvPr id="4099" name="Picture 3" descr="C:\Users\Marisol\Desktop\Fuentes Ancillary\Images\img_P01_03.tif"/>
          <p:cNvPicPr>
            <a:picLocks noChangeAspect="1" noChangeArrowheads="1"/>
          </p:cNvPicPr>
          <p:nvPr/>
        </p:nvPicPr>
        <p:blipFill>
          <a:blip r:embed="rId4" cstate="print"/>
          <a:srcRect/>
          <a:stretch>
            <a:fillRect/>
          </a:stretch>
        </p:blipFill>
        <p:spPr bwMode="auto">
          <a:xfrm>
            <a:off x="762000" y="3810001"/>
            <a:ext cx="2209800" cy="2133600"/>
          </a:xfrm>
          <a:prstGeom prst="rect">
            <a:avLst/>
          </a:prstGeom>
          <a:noFill/>
          <a:ln w="25400" cmpd="sng">
            <a:solidFill>
              <a:schemeClr val="accent4">
                <a:lumMod val="75000"/>
                <a:alpha val="66000"/>
              </a:schemeClr>
            </a:solidFill>
          </a:ln>
        </p:spPr>
      </p:pic>
      <p:pic>
        <p:nvPicPr>
          <p:cNvPr id="11" name="Picture 10"/>
          <p:cNvPicPr/>
          <p:nvPr/>
        </p:nvPicPr>
        <p:blipFill>
          <a:blip r:embed="rId5" cstate="print">
            <a:duotone>
              <a:schemeClr val="accent4">
                <a:shade val="45000"/>
                <a:satMod val="135000"/>
              </a:schemeClr>
              <a:prstClr val="white"/>
            </a:duotone>
          </a:blip>
          <a:srcRect l="35150" t="38023" r="27884" b="47148"/>
          <a:stretch>
            <a:fillRect/>
          </a:stretch>
        </p:blipFill>
        <p:spPr bwMode="auto">
          <a:xfrm>
            <a:off x="3505200" y="1219200"/>
            <a:ext cx="4953000" cy="1162050"/>
          </a:xfrm>
          <a:prstGeom prst="rect">
            <a:avLst/>
          </a:prstGeom>
          <a:solidFill>
            <a:schemeClr val="accent4">
              <a:lumMod val="75000"/>
            </a:schemeClr>
          </a:solidFill>
          <a:ln w="31750" cmpd="thickThin">
            <a:solidFill>
              <a:schemeClr val="accent4">
                <a:lumMod val="75000"/>
              </a:schemeClr>
            </a:solidFill>
            <a:miter lim="800000"/>
            <a:headEnd/>
            <a:tailEnd/>
          </a:ln>
          <a:effectLst>
            <a:outerShdw blurRad="50800" dist="38100" dir="13500000" algn="br" rotWithShape="0">
              <a:prstClr val="black">
                <a:alpha val="40000"/>
              </a:prstClr>
            </a:outerShdw>
          </a:effectLst>
        </p:spPr>
      </p:pic>
      <p:sp>
        <p:nvSpPr>
          <p:cNvPr id="14" name="Rectangle 13"/>
          <p:cNvSpPr/>
          <p:nvPr/>
        </p:nvSpPr>
        <p:spPr>
          <a:xfrm>
            <a:off x="0" y="0"/>
            <a:ext cx="762000" cy="6858000"/>
          </a:xfrm>
          <a:prstGeom prst="rect">
            <a:avLst/>
          </a:prstGeom>
          <a:blipFill>
            <a:blip r:embed="rId6"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xEl>
                                              <p:pRg st="8" end="8"/>
                                            </p:txEl>
                                          </p:spTgt>
                                        </p:tgtEl>
                                        <p:attrNameLst>
                                          <p:attrName>style.visibility</p:attrName>
                                        </p:attrNameLst>
                                      </p:cBhvr>
                                      <p:to>
                                        <p:strVal val="visible"/>
                                      </p:to>
                                    </p:set>
                                    <p:animEffect transition="in" filter="box(in)">
                                      <p:cBhvr>
                                        <p:cTn id="12" dur="500"/>
                                        <p:tgtEl>
                                          <p:spTgt spid="7">
                                            <p:txEl>
                                              <p:pRg st="8" end="8"/>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animEffect transition="in" filter="box(in)">
                                      <p:cBhvr>
                                        <p:cTn id="15" dur="500"/>
                                        <p:tgtEl>
                                          <p:spTgt spid="7">
                                            <p:txEl>
                                              <p:pRg st="9" end="9"/>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7">
                                            <p:txEl>
                                              <p:pRg st="10" end="10"/>
                                            </p:txEl>
                                          </p:spTgt>
                                        </p:tgtEl>
                                        <p:attrNameLst>
                                          <p:attrName>style.visibility</p:attrName>
                                        </p:attrNameLst>
                                      </p:cBhvr>
                                      <p:to>
                                        <p:strVal val="visible"/>
                                      </p:to>
                                    </p:set>
                                    <p:animEffect transition="in" filter="box(in)">
                                      <p:cBhvr>
                                        <p:cTn id="18" dur="500"/>
                                        <p:tgtEl>
                                          <p:spTgt spid="7">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7">
                                            <p:txEl>
                                              <p:pRg st="12" end="12"/>
                                            </p:txEl>
                                          </p:spTgt>
                                        </p:tgtEl>
                                        <p:attrNameLst>
                                          <p:attrName>style.visibility</p:attrName>
                                        </p:attrNameLst>
                                      </p:cBhvr>
                                      <p:to>
                                        <p:strVal val="visible"/>
                                      </p:to>
                                    </p:set>
                                    <p:animEffect transition="in" filter="box(in)">
                                      <p:cBhvr>
                                        <p:cTn id="23" dur="500"/>
                                        <p:tgtEl>
                                          <p:spTgt spid="7">
                                            <p:txEl>
                                              <p:pRg st="12" end="12"/>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7">
                                            <p:txEl>
                                              <p:pRg st="13" end="13"/>
                                            </p:txEl>
                                          </p:spTgt>
                                        </p:tgtEl>
                                        <p:attrNameLst>
                                          <p:attrName>style.visibility</p:attrName>
                                        </p:attrNameLst>
                                      </p:cBhvr>
                                      <p:to>
                                        <p:strVal val="visible"/>
                                      </p:to>
                                    </p:set>
                                    <p:animEffect transition="in" filter="box(in)">
                                      <p:cBhvr>
                                        <p:cTn id="26" dur="500"/>
                                        <p:tgtEl>
                                          <p:spTgt spid="7">
                                            <p:txEl>
                                              <p:pRg st="13" end="13"/>
                                            </p:txEl>
                                          </p:spTgt>
                                        </p:tgtEl>
                                      </p:cBhvr>
                                    </p:animEffect>
                                  </p:childTnLst>
                                </p:cTn>
                              </p:par>
                              <p:par>
                                <p:cTn id="27" presetID="4" presetClass="entr" presetSubtype="16" fill="hold" nodeType="withEffect">
                                  <p:stCondLst>
                                    <p:cond delay="0"/>
                                  </p:stCondLst>
                                  <p:childTnLst>
                                    <p:set>
                                      <p:cBhvr>
                                        <p:cTn id="28" dur="1" fill="hold">
                                          <p:stCondLst>
                                            <p:cond delay="0"/>
                                          </p:stCondLst>
                                        </p:cTn>
                                        <p:tgtEl>
                                          <p:spTgt spid="7">
                                            <p:txEl>
                                              <p:pRg st="14" end="14"/>
                                            </p:txEl>
                                          </p:spTgt>
                                        </p:tgtEl>
                                        <p:attrNameLst>
                                          <p:attrName>style.visibility</p:attrName>
                                        </p:attrNameLst>
                                      </p:cBhvr>
                                      <p:to>
                                        <p:strVal val="visible"/>
                                      </p:to>
                                    </p:set>
                                    <p:animEffect transition="in" filter="box(in)">
                                      <p:cBhvr>
                                        <p:cTn id="29" dur="500"/>
                                        <p:tgtEl>
                                          <p:spTgt spid="7">
                                            <p:txEl>
                                              <p:pRg st="14" end="1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7">
                                            <p:txEl>
                                              <p:pRg st="16" end="16"/>
                                            </p:txEl>
                                          </p:spTgt>
                                        </p:tgtEl>
                                        <p:attrNameLst>
                                          <p:attrName>style.visibility</p:attrName>
                                        </p:attrNameLst>
                                      </p:cBhvr>
                                      <p:to>
                                        <p:strVal val="visible"/>
                                      </p:to>
                                    </p:set>
                                    <p:animEffect transition="in" filter="box(in)">
                                      <p:cBhvr>
                                        <p:cTn id="34" dur="500"/>
                                        <p:tgtEl>
                                          <p:spTgt spid="7">
                                            <p:txEl>
                                              <p:pRg st="16" end="16"/>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7">
                                            <p:txEl>
                                              <p:pRg st="17" end="17"/>
                                            </p:txEl>
                                          </p:spTgt>
                                        </p:tgtEl>
                                        <p:attrNameLst>
                                          <p:attrName>style.visibility</p:attrName>
                                        </p:attrNameLst>
                                      </p:cBhvr>
                                      <p:to>
                                        <p:strVal val="visible"/>
                                      </p:to>
                                    </p:set>
                                    <p:animEffect transition="in" filter="box(in)">
                                      <p:cBhvr>
                                        <p:cTn id="37" dur="500"/>
                                        <p:tgtEl>
                                          <p:spTgt spid="7">
                                            <p:txEl>
                                              <p:pRg st="17" end="17"/>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7">
                                            <p:txEl>
                                              <p:pRg st="18" end="18"/>
                                            </p:txEl>
                                          </p:spTgt>
                                        </p:tgtEl>
                                        <p:attrNameLst>
                                          <p:attrName>style.visibility</p:attrName>
                                        </p:attrNameLst>
                                      </p:cBhvr>
                                      <p:to>
                                        <p:strVal val="visible"/>
                                      </p:to>
                                    </p:set>
                                    <p:animEffect transition="in" filter="box(in)">
                                      <p:cBhvr>
                                        <p:cTn id="40" dur="500"/>
                                        <p:tgtEl>
                                          <p:spTgt spid="7">
                                            <p:txEl>
                                              <p:pRg st="18" end="18"/>
                                            </p:txEl>
                                          </p:spTgt>
                                        </p:tgtEl>
                                      </p:cBhvr>
                                    </p:animEffect>
                                  </p:childTnLst>
                                </p:cTn>
                              </p:par>
                              <p:par>
                                <p:cTn id="41" presetID="4" presetClass="entr" presetSubtype="16" fill="hold" nodeType="withEffect">
                                  <p:stCondLst>
                                    <p:cond delay="0"/>
                                  </p:stCondLst>
                                  <p:childTnLst>
                                    <p:set>
                                      <p:cBhvr>
                                        <p:cTn id="42" dur="1" fill="hold">
                                          <p:stCondLst>
                                            <p:cond delay="0"/>
                                          </p:stCondLst>
                                        </p:cTn>
                                        <p:tgtEl>
                                          <p:spTgt spid="7">
                                            <p:txEl>
                                              <p:pRg st="19" end="19"/>
                                            </p:txEl>
                                          </p:spTgt>
                                        </p:tgtEl>
                                        <p:attrNameLst>
                                          <p:attrName>style.visibility</p:attrName>
                                        </p:attrNameLst>
                                      </p:cBhvr>
                                      <p:to>
                                        <p:strVal val="visible"/>
                                      </p:to>
                                    </p:set>
                                    <p:animEffect transition="in" filter="box(in)">
                                      <p:cBhvr>
                                        <p:cTn id="43" dur="500"/>
                                        <p:tgtEl>
                                          <p:spTgt spid="7">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273050"/>
            <a:ext cx="2627313" cy="1162050"/>
          </a:xfrm>
        </p:spPr>
        <p:txBody>
          <a:bodyPr/>
          <a:lstStyle/>
          <a:p>
            <a:endParaRPr lang="en-US" dirty="0"/>
          </a:p>
        </p:txBody>
      </p:sp>
      <p:sp>
        <p:nvSpPr>
          <p:cNvPr id="6" name="Content Placeholder 5"/>
          <p:cNvSpPr>
            <a:spLocks noGrp="1"/>
          </p:cNvSpPr>
          <p:nvPr>
            <p:ph idx="1"/>
          </p:nvPr>
        </p:nvSpPr>
        <p:spPr>
          <a:xfrm>
            <a:off x="3575050" y="273050"/>
            <a:ext cx="5416550" cy="6584950"/>
          </a:xfrm>
        </p:spPr>
        <p:txBody>
          <a:bodyPr>
            <a:normAutofit/>
          </a:bodyPr>
          <a:lstStyle/>
          <a:p>
            <a:pPr marL="0" indent="0">
              <a:buNone/>
            </a:pPr>
            <a:r>
              <a:rPr lang="en-US" sz="1800" b="1" dirty="0" err="1" smtClean="0"/>
              <a:t>Actividad</a:t>
            </a:r>
            <a:r>
              <a:rPr lang="en-US" sz="1800" b="1" dirty="0" smtClean="0"/>
              <a:t> 19</a:t>
            </a:r>
          </a:p>
          <a:p>
            <a:pPr marL="0" indent="0">
              <a:buNone/>
            </a:pPr>
            <a:r>
              <a:rPr lang="en-US" sz="1800" dirty="0" err="1" smtClean="0"/>
              <a:t>María</a:t>
            </a:r>
            <a:r>
              <a:rPr lang="en-US" sz="1800" dirty="0" smtClean="0"/>
              <a:t> </a:t>
            </a:r>
            <a:r>
              <a:rPr lang="en-US" sz="1800" dirty="0" err="1" smtClean="0"/>
              <a:t>tiene</a:t>
            </a:r>
            <a:r>
              <a:rPr lang="en-US" sz="1800" dirty="0" smtClean="0"/>
              <a:t> </a:t>
            </a:r>
            <a:r>
              <a:rPr lang="en-US" sz="1800" dirty="0" err="1" smtClean="0"/>
              <a:t>una</a:t>
            </a:r>
            <a:r>
              <a:rPr lang="en-US" sz="1800" dirty="0" smtClean="0"/>
              <a:t> </a:t>
            </a:r>
            <a:r>
              <a:rPr lang="en-US" sz="1800" dirty="0" err="1" smtClean="0"/>
              <a:t>asistente</a:t>
            </a:r>
            <a:r>
              <a:rPr lang="en-US" sz="1800" dirty="0" smtClean="0"/>
              <a:t> </a:t>
            </a:r>
            <a:r>
              <a:rPr lang="en-US" sz="1800" dirty="0" err="1" smtClean="0"/>
              <a:t>nueva</a:t>
            </a:r>
            <a:r>
              <a:rPr lang="en-US" sz="1800" dirty="0" smtClean="0"/>
              <a:t>. </a:t>
            </a:r>
            <a:r>
              <a:rPr lang="en-US" sz="1800" dirty="0" err="1" smtClean="0"/>
              <a:t>Responde</a:t>
            </a:r>
            <a:r>
              <a:rPr lang="en-US" sz="1800" dirty="0" smtClean="0"/>
              <a:t> </a:t>
            </a:r>
            <a:r>
              <a:rPr lang="en-US" sz="1800" dirty="0" err="1" smtClean="0"/>
              <a:t>las</a:t>
            </a:r>
            <a:r>
              <a:rPr lang="en-US" sz="1800" dirty="0" smtClean="0"/>
              <a:t> </a:t>
            </a:r>
            <a:r>
              <a:rPr lang="en-US" sz="1800" dirty="0" err="1" smtClean="0"/>
              <a:t>preguntas</a:t>
            </a:r>
            <a:r>
              <a:rPr lang="en-US" sz="1800" dirty="0" smtClean="0"/>
              <a:t> </a:t>
            </a:r>
            <a:r>
              <a:rPr lang="en-US" sz="1800" dirty="0" err="1" smtClean="0"/>
              <a:t>que</a:t>
            </a:r>
            <a:r>
              <a:rPr lang="en-US" sz="1800" dirty="0" smtClean="0"/>
              <a:t> </a:t>
            </a:r>
            <a:r>
              <a:rPr lang="en-US" sz="1800" dirty="0" err="1" smtClean="0"/>
              <a:t>ella</a:t>
            </a:r>
            <a:r>
              <a:rPr lang="en-US" sz="1800" dirty="0" smtClean="0"/>
              <a:t> </a:t>
            </a:r>
            <a:r>
              <a:rPr lang="en-US" sz="1800" dirty="0" err="1" smtClean="0"/>
              <a:t>hace</a:t>
            </a:r>
            <a:r>
              <a:rPr lang="en-US" sz="1800" dirty="0" smtClean="0"/>
              <a:t> </a:t>
            </a:r>
            <a:r>
              <a:rPr lang="en-US" sz="1800" dirty="0" err="1" smtClean="0"/>
              <a:t>utilizando</a:t>
            </a:r>
            <a:r>
              <a:rPr lang="en-US" sz="1800" dirty="0" smtClean="0"/>
              <a:t> </a:t>
            </a:r>
            <a:r>
              <a:rPr lang="en-US" sz="1800" i="1" dirty="0" err="1" smtClean="0"/>
              <a:t>pronombres</a:t>
            </a:r>
            <a:r>
              <a:rPr lang="en-US" sz="1800" i="1" dirty="0" smtClean="0"/>
              <a:t>  de </a:t>
            </a:r>
            <a:r>
              <a:rPr lang="en-US" sz="1800" i="1" dirty="0" err="1" smtClean="0"/>
              <a:t>complemento</a:t>
            </a:r>
            <a:r>
              <a:rPr lang="en-US" sz="1800" i="1" dirty="0" smtClean="0"/>
              <a:t> </a:t>
            </a:r>
            <a:r>
              <a:rPr lang="en-US" sz="1800" i="1" dirty="0" err="1" smtClean="0"/>
              <a:t>directo</a:t>
            </a:r>
            <a:r>
              <a:rPr lang="en-US" sz="1800" dirty="0" smtClean="0"/>
              <a:t> </a:t>
            </a:r>
            <a:r>
              <a:rPr lang="en-US" sz="1800" dirty="0" err="1" smtClean="0"/>
              <a:t>para</a:t>
            </a:r>
            <a:r>
              <a:rPr lang="en-US" sz="1800" dirty="0" smtClean="0"/>
              <a:t> </a:t>
            </a:r>
            <a:r>
              <a:rPr lang="en-US" sz="1800" dirty="0" err="1" smtClean="0"/>
              <a:t>evitar</a:t>
            </a:r>
            <a:r>
              <a:rPr lang="en-US" sz="1800" dirty="0" smtClean="0"/>
              <a:t> </a:t>
            </a:r>
            <a:r>
              <a:rPr lang="en-US" sz="1800" dirty="0" err="1" smtClean="0"/>
              <a:t>repeticiones</a:t>
            </a:r>
            <a:r>
              <a:rPr lang="en-US" sz="1800" dirty="0" smtClean="0"/>
              <a:t> </a:t>
            </a:r>
            <a:r>
              <a:rPr lang="en-US" sz="1800" dirty="0" err="1" smtClean="0"/>
              <a:t>innecesarias</a:t>
            </a:r>
            <a:r>
              <a:rPr lang="en-US" sz="1800" dirty="0" smtClean="0"/>
              <a:t>. </a:t>
            </a:r>
          </a:p>
          <a:p>
            <a:pPr marL="0" indent="0">
              <a:buNone/>
            </a:pPr>
            <a:r>
              <a:rPr lang="en-US" sz="1800" dirty="0" err="1" smtClean="0"/>
              <a:t>Modelo</a:t>
            </a:r>
            <a:r>
              <a:rPr lang="en-US" sz="1800" dirty="0" smtClean="0"/>
              <a:t>: </a:t>
            </a:r>
          </a:p>
          <a:p>
            <a:pPr marL="0" indent="0">
              <a:buNone/>
            </a:pPr>
            <a:r>
              <a:rPr lang="en-US" sz="1800" dirty="0" smtClean="0">
                <a:latin typeface="Times New Roman"/>
                <a:cs typeface="Times New Roman"/>
              </a:rPr>
              <a:t>-¿</a:t>
            </a:r>
            <a:r>
              <a:rPr lang="en-US" sz="1800" dirty="0" err="1" smtClean="0">
                <a:latin typeface="Times New Roman"/>
                <a:cs typeface="Times New Roman"/>
              </a:rPr>
              <a:t>Quién</a:t>
            </a:r>
            <a:r>
              <a:rPr lang="en-US" sz="1800" dirty="0" smtClean="0">
                <a:latin typeface="Times New Roman"/>
                <a:cs typeface="Times New Roman"/>
              </a:rPr>
              <a:t> </a:t>
            </a:r>
            <a:r>
              <a:rPr lang="en-US" sz="1800" dirty="0" err="1" smtClean="0">
                <a:latin typeface="Times New Roman"/>
                <a:cs typeface="Times New Roman"/>
              </a:rPr>
              <a:t>paga</a:t>
            </a:r>
            <a:r>
              <a:rPr lang="en-US" sz="1800" dirty="0" smtClean="0">
                <a:latin typeface="Times New Roman"/>
                <a:cs typeface="Times New Roman"/>
              </a:rPr>
              <a:t> </a:t>
            </a:r>
            <a:r>
              <a:rPr lang="en-US" sz="1800" u="sng" dirty="0" smtClean="0">
                <a:latin typeface="Times New Roman"/>
                <a:cs typeface="Times New Roman"/>
              </a:rPr>
              <a:t>el </a:t>
            </a:r>
            <a:r>
              <a:rPr lang="en-US" sz="1800" u="sng" dirty="0" err="1" smtClean="0">
                <a:latin typeface="Times New Roman"/>
                <a:cs typeface="Times New Roman"/>
              </a:rPr>
              <a:t>almuerzo</a:t>
            </a:r>
            <a:r>
              <a:rPr lang="en-US" sz="1800" u="sng" dirty="0" smtClean="0">
                <a:latin typeface="Times New Roman"/>
                <a:cs typeface="Times New Roman"/>
              </a:rPr>
              <a:t> </a:t>
            </a:r>
            <a:r>
              <a:rPr lang="en-US" sz="1800" dirty="0" err="1" smtClean="0">
                <a:latin typeface="Times New Roman"/>
                <a:cs typeface="Times New Roman"/>
              </a:rPr>
              <a:t>hoy</a:t>
            </a:r>
            <a:r>
              <a:rPr lang="en-US" sz="1800" dirty="0" smtClean="0">
                <a:latin typeface="Times New Roman"/>
                <a:cs typeface="Times New Roman"/>
              </a:rPr>
              <a:t>?</a:t>
            </a:r>
          </a:p>
          <a:p>
            <a:pPr marL="0" indent="0">
              <a:buFontTx/>
              <a:buChar char="-"/>
            </a:pPr>
            <a:r>
              <a:rPr lang="en-US" sz="1800" dirty="0" err="1" smtClean="0"/>
              <a:t>Yo</a:t>
            </a:r>
            <a:r>
              <a:rPr lang="en-US" sz="1800" dirty="0" smtClean="0"/>
              <a:t> </a:t>
            </a:r>
            <a:r>
              <a:rPr lang="en-US" sz="1800" b="1" u="sng" dirty="0" smtClean="0"/>
              <a:t>lo</a:t>
            </a:r>
            <a:r>
              <a:rPr lang="en-US" sz="1800" dirty="0" smtClean="0"/>
              <a:t> </a:t>
            </a:r>
            <a:r>
              <a:rPr lang="en-US" sz="1800" dirty="0" err="1" smtClean="0"/>
              <a:t>pago</a:t>
            </a:r>
            <a:r>
              <a:rPr lang="en-US" sz="1800" dirty="0" smtClean="0"/>
              <a:t>. </a:t>
            </a:r>
          </a:p>
          <a:p>
            <a:pPr marL="0" indent="0">
              <a:buFontTx/>
              <a:buChar char="-"/>
            </a:pPr>
            <a:endParaRPr lang="en-US" sz="1800" dirty="0" smtClean="0"/>
          </a:p>
          <a:p>
            <a:pPr marL="0" indent="0">
              <a:buFontTx/>
              <a:buChar char="-"/>
            </a:pPr>
            <a:r>
              <a:rPr lang="en-US" sz="1800" dirty="0" smtClean="0"/>
              <a:t> </a:t>
            </a:r>
            <a:r>
              <a:rPr lang="en-US" sz="1800" dirty="0" smtClean="0">
                <a:latin typeface="Times New Roman"/>
                <a:cs typeface="Times New Roman"/>
              </a:rPr>
              <a:t>¿</a:t>
            </a:r>
            <a:r>
              <a:rPr lang="en-US" sz="1800" dirty="0" err="1" smtClean="0">
                <a:latin typeface="Times New Roman"/>
                <a:cs typeface="Times New Roman"/>
              </a:rPr>
              <a:t>Quién</a:t>
            </a:r>
            <a:r>
              <a:rPr lang="en-US" sz="1800" dirty="0" smtClean="0">
                <a:latin typeface="Times New Roman"/>
                <a:cs typeface="Times New Roman"/>
              </a:rPr>
              <a:t> </a:t>
            </a:r>
            <a:r>
              <a:rPr lang="en-US" sz="1800" dirty="0" err="1" smtClean="0">
                <a:latin typeface="Times New Roman"/>
                <a:cs typeface="Times New Roman"/>
              </a:rPr>
              <a:t>responde</a:t>
            </a:r>
            <a:r>
              <a:rPr lang="en-US" sz="1800" dirty="0" smtClean="0">
                <a:latin typeface="Times New Roman"/>
                <a:cs typeface="Times New Roman"/>
              </a:rPr>
              <a:t> </a:t>
            </a:r>
            <a:r>
              <a:rPr lang="en-US" sz="1800" dirty="0" err="1" smtClean="0">
                <a:latin typeface="Times New Roman"/>
                <a:cs typeface="Times New Roman"/>
              </a:rPr>
              <a:t>esa</a:t>
            </a:r>
            <a:r>
              <a:rPr lang="en-US" sz="1800" dirty="0" smtClean="0">
                <a:latin typeface="Times New Roman"/>
                <a:cs typeface="Times New Roman"/>
              </a:rPr>
              <a:t> </a:t>
            </a:r>
            <a:r>
              <a:rPr lang="en-US" sz="1800" dirty="0" err="1" smtClean="0">
                <a:latin typeface="Times New Roman"/>
                <a:cs typeface="Times New Roman"/>
              </a:rPr>
              <a:t>llamada</a:t>
            </a:r>
            <a:r>
              <a:rPr lang="en-US" sz="1800" dirty="0" smtClean="0">
                <a:latin typeface="Times New Roman"/>
                <a:cs typeface="Times New Roman"/>
              </a:rPr>
              <a:t> </a:t>
            </a:r>
            <a:r>
              <a:rPr lang="en-US" sz="1800" dirty="0" err="1" smtClean="0">
                <a:latin typeface="Times New Roman"/>
                <a:cs typeface="Times New Roman"/>
              </a:rPr>
              <a:t>telefónica</a:t>
            </a:r>
            <a:r>
              <a:rPr lang="en-US" sz="1800" dirty="0" smtClean="0">
                <a:latin typeface="Times New Roman"/>
                <a:cs typeface="Times New Roman"/>
              </a:rPr>
              <a:t>?</a:t>
            </a:r>
          </a:p>
          <a:p>
            <a:pPr marL="0" indent="0">
              <a:buFontTx/>
              <a:buChar char="-"/>
            </a:pPr>
            <a:r>
              <a:rPr lang="en-US" sz="1800" dirty="0" err="1" smtClean="0">
                <a:latin typeface="Times New Roman"/>
                <a:cs typeface="Times New Roman"/>
              </a:rPr>
              <a:t>Tú</a:t>
            </a:r>
            <a:r>
              <a:rPr lang="en-US" sz="1800" dirty="0" smtClean="0">
                <a:latin typeface="Times New Roman"/>
                <a:cs typeface="Times New Roman"/>
              </a:rPr>
              <a:t> __________ </a:t>
            </a:r>
            <a:r>
              <a:rPr lang="en-US" sz="1800" dirty="0" err="1" smtClean="0">
                <a:latin typeface="Times New Roman"/>
                <a:cs typeface="Times New Roman"/>
              </a:rPr>
              <a:t>respondes</a:t>
            </a:r>
            <a:r>
              <a:rPr lang="en-US" sz="1800" dirty="0" smtClean="0">
                <a:latin typeface="Times New Roman"/>
                <a:cs typeface="Times New Roman"/>
              </a:rPr>
              <a:t>. </a:t>
            </a:r>
          </a:p>
          <a:p>
            <a:pPr marL="0" indent="0">
              <a:buFontTx/>
              <a:buChar char="-"/>
            </a:pPr>
            <a:endParaRPr lang="en-US" sz="1800" dirty="0" smtClean="0">
              <a:latin typeface="Times New Roman"/>
              <a:cs typeface="Times New Roman"/>
            </a:endParaRPr>
          </a:p>
          <a:p>
            <a:pPr marL="0" indent="0">
              <a:buFontTx/>
              <a:buChar char="-"/>
            </a:pPr>
            <a:r>
              <a:rPr lang="en-US" sz="1800" dirty="0" smtClean="0">
                <a:latin typeface="Times New Roman"/>
                <a:cs typeface="Times New Roman"/>
              </a:rPr>
              <a:t>¿</a:t>
            </a:r>
            <a:r>
              <a:rPr lang="en-US" sz="1800" dirty="0" err="1" smtClean="0">
                <a:latin typeface="Times New Roman"/>
                <a:cs typeface="Times New Roman"/>
              </a:rPr>
              <a:t>Quién</a:t>
            </a:r>
            <a:r>
              <a:rPr lang="en-US" sz="1800" dirty="0" smtClean="0">
                <a:latin typeface="Times New Roman"/>
                <a:cs typeface="Times New Roman"/>
              </a:rPr>
              <a:t> </a:t>
            </a:r>
            <a:r>
              <a:rPr lang="en-US" sz="1800" dirty="0" err="1" smtClean="0">
                <a:latin typeface="Times New Roman"/>
                <a:cs typeface="Times New Roman"/>
              </a:rPr>
              <a:t>recibe</a:t>
            </a:r>
            <a:r>
              <a:rPr lang="en-US" sz="1800" dirty="0" smtClean="0">
                <a:latin typeface="Times New Roman"/>
                <a:cs typeface="Times New Roman"/>
              </a:rPr>
              <a:t> los </a:t>
            </a:r>
            <a:r>
              <a:rPr lang="en-US" sz="1800" dirty="0" err="1" smtClean="0">
                <a:latin typeface="Times New Roman"/>
                <a:cs typeface="Times New Roman"/>
              </a:rPr>
              <a:t>computadores</a:t>
            </a:r>
            <a:r>
              <a:rPr lang="en-US" sz="1800" dirty="0" smtClean="0">
                <a:latin typeface="Times New Roman"/>
                <a:cs typeface="Times New Roman"/>
              </a:rPr>
              <a:t> </a:t>
            </a:r>
            <a:r>
              <a:rPr lang="en-US" sz="1800" dirty="0" err="1" smtClean="0">
                <a:latin typeface="Times New Roman"/>
                <a:cs typeface="Times New Roman"/>
              </a:rPr>
              <a:t>nuevos</a:t>
            </a:r>
            <a:r>
              <a:rPr lang="en-US" sz="1800" dirty="0" smtClean="0">
                <a:latin typeface="Times New Roman"/>
                <a:cs typeface="Times New Roman"/>
              </a:rPr>
              <a:t>?</a:t>
            </a:r>
          </a:p>
          <a:p>
            <a:pPr marL="0" indent="0">
              <a:buFontTx/>
              <a:buChar char="-"/>
            </a:pPr>
            <a:r>
              <a:rPr lang="en-US" sz="1800" dirty="0" smtClean="0">
                <a:latin typeface="Times New Roman"/>
                <a:cs typeface="Times New Roman"/>
              </a:rPr>
              <a:t> </a:t>
            </a:r>
            <a:r>
              <a:rPr lang="en-US" sz="1800" dirty="0" err="1" smtClean="0">
                <a:latin typeface="Times New Roman"/>
                <a:cs typeface="Times New Roman"/>
              </a:rPr>
              <a:t>Tú</a:t>
            </a:r>
            <a:r>
              <a:rPr lang="en-US" sz="1800" dirty="0" smtClean="0">
                <a:latin typeface="Times New Roman"/>
                <a:cs typeface="Times New Roman"/>
              </a:rPr>
              <a:t> ______________ </a:t>
            </a:r>
            <a:r>
              <a:rPr lang="en-US" sz="1800" dirty="0" err="1" smtClean="0">
                <a:latin typeface="Times New Roman"/>
                <a:cs typeface="Times New Roman"/>
              </a:rPr>
              <a:t>recibes</a:t>
            </a:r>
            <a:r>
              <a:rPr lang="en-US" sz="1800" dirty="0" smtClean="0">
                <a:latin typeface="Times New Roman"/>
                <a:cs typeface="Times New Roman"/>
              </a:rPr>
              <a:t>.</a:t>
            </a:r>
          </a:p>
          <a:p>
            <a:pPr marL="0" indent="0">
              <a:buFontTx/>
              <a:buChar char="-"/>
            </a:pPr>
            <a:endParaRPr lang="en-US" sz="1800" dirty="0" smtClean="0">
              <a:latin typeface="Times New Roman"/>
              <a:cs typeface="Times New Roman"/>
            </a:endParaRPr>
          </a:p>
          <a:p>
            <a:pPr marL="0" indent="0">
              <a:buFontTx/>
              <a:buChar char="-"/>
            </a:pPr>
            <a:r>
              <a:rPr lang="en-US" sz="1800" dirty="0" smtClean="0">
                <a:latin typeface="Times New Roman"/>
                <a:cs typeface="Times New Roman"/>
              </a:rPr>
              <a:t>¿</a:t>
            </a:r>
            <a:r>
              <a:rPr lang="en-US" sz="1800" dirty="0" err="1" smtClean="0">
                <a:latin typeface="Times New Roman"/>
                <a:cs typeface="Times New Roman"/>
              </a:rPr>
              <a:t>Quién</a:t>
            </a:r>
            <a:r>
              <a:rPr lang="en-US" sz="1800" dirty="0" smtClean="0">
                <a:latin typeface="Times New Roman"/>
                <a:cs typeface="Times New Roman"/>
              </a:rPr>
              <a:t> me </a:t>
            </a:r>
            <a:r>
              <a:rPr lang="en-US" sz="1800" dirty="0" err="1" smtClean="0">
                <a:latin typeface="Times New Roman"/>
                <a:cs typeface="Times New Roman"/>
              </a:rPr>
              <a:t>lleva</a:t>
            </a:r>
            <a:r>
              <a:rPr lang="en-US" sz="1800" dirty="0" smtClean="0">
                <a:latin typeface="Times New Roman"/>
                <a:cs typeface="Times New Roman"/>
              </a:rPr>
              <a:t> a mi casa </a:t>
            </a:r>
            <a:r>
              <a:rPr lang="en-US" sz="1800" dirty="0" err="1" smtClean="0">
                <a:latin typeface="Times New Roman"/>
                <a:cs typeface="Times New Roman"/>
              </a:rPr>
              <a:t>hoy</a:t>
            </a:r>
            <a:r>
              <a:rPr lang="en-US" sz="1800" dirty="0" smtClean="0">
                <a:latin typeface="Times New Roman"/>
                <a:cs typeface="Times New Roman"/>
              </a:rPr>
              <a:t>?</a:t>
            </a:r>
          </a:p>
          <a:p>
            <a:pPr marL="0" indent="0">
              <a:buFontTx/>
              <a:buChar char="-"/>
            </a:pPr>
            <a:r>
              <a:rPr lang="en-US" sz="1800" dirty="0" smtClean="0">
                <a:latin typeface="Times New Roman"/>
                <a:cs typeface="Times New Roman"/>
              </a:rPr>
              <a:t>Carlos __________ </a:t>
            </a:r>
            <a:r>
              <a:rPr lang="en-US" sz="1800" dirty="0" err="1" smtClean="0">
                <a:latin typeface="Times New Roman"/>
                <a:cs typeface="Times New Roman"/>
              </a:rPr>
              <a:t>lleva</a:t>
            </a:r>
            <a:r>
              <a:rPr lang="en-US" sz="1800" dirty="0" smtClean="0">
                <a:latin typeface="Times New Roman"/>
                <a:cs typeface="Times New Roman"/>
              </a:rPr>
              <a:t>.</a:t>
            </a:r>
          </a:p>
          <a:p>
            <a:pPr marL="0" indent="0">
              <a:buFontTx/>
              <a:buChar char="-"/>
            </a:pPr>
            <a:endParaRPr lang="en-US" sz="1800" dirty="0" smtClean="0">
              <a:latin typeface="Times New Roman"/>
              <a:cs typeface="Times New Roman"/>
            </a:endParaRPr>
          </a:p>
          <a:p>
            <a:pPr marL="0" indent="0">
              <a:buFontTx/>
              <a:buChar char="-"/>
            </a:pPr>
            <a:r>
              <a:rPr lang="en-US" sz="1800" dirty="0" smtClean="0">
                <a:latin typeface="Times New Roman"/>
                <a:cs typeface="Times New Roman"/>
              </a:rPr>
              <a:t>¿</a:t>
            </a:r>
            <a:r>
              <a:rPr lang="en-US" sz="1800" dirty="0" err="1" smtClean="0">
                <a:latin typeface="Times New Roman"/>
                <a:cs typeface="Times New Roman"/>
              </a:rPr>
              <a:t>Quién</a:t>
            </a:r>
            <a:r>
              <a:rPr lang="en-US" sz="1800" dirty="0" smtClean="0">
                <a:latin typeface="Times New Roman"/>
                <a:cs typeface="Times New Roman"/>
              </a:rPr>
              <a:t> </a:t>
            </a:r>
            <a:r>
              <a:rPr lang="en-US" sz="1800" dirty="0" err="1" smtClean="0">
                <a:latin typeface="Times New Roman"/>
                <a:cs typeface="Times New Roman"/>
              </a:rPr>
              <a:t>escanea</a:t>
            </a:r>
            <a:r>
              <a:rPr lang="en-US" sz="1800" dirty="0" smtClean="0">
                <a:latin typeface="Times New Roman"/>
                <a:cs typeface="Times New Roman"/>
              </a:rPr>
              <a:t> los </a:t>
            </a:r>
            <a:r>
              <a:rPr lang="en-US" sz="1800" dirty="0" err="1" smtClean="0">
                <a:latin typeface="Times New Roman"/>
                <a:cs typeface="Times New Roman"/>
              </a:rPr>
              <a:t>documentos</a:t>
            </a:r>
            <a:r>
              <a:rPr lang="en-US" sz="1800" dirty="0" smtClean="0">
                <a:latin typeface="Times New Roman"/>
                <a:cs typeface="Times New Roman"/>
              </a:rPr>
              <a:t>?</a:t>
            </a:r>
          </a:p>
          <a:p>
            <a:pPr marL="0" indent="0">
              <a:buFontTx/>
              <a:buChar char="-"/>
            </a:pPr>
            <a:r>
              <a:rPr lang="en-US" sz="1800" dirty="0" err="1" smtClean="0">
                <a:latin typeface="Times New Roman"/>
                <a:cs typeface="Times New Roman"/>
              </a:rPr>
              <a:t>Tú</a:t>
            </a:r>
            <a:r>
              <a:rPr lang="en-US" sz="1800" dirty="0" smtClean="0">
                <a:latin typeface="Times New Roman"/>
                <a:cs typeface="Times New Roman"/>
              </a:rPr>
              <a:t> __________ </a:t>
            </a:r>
            <a:r>
              <a:rPr lang="en-US" sz="1800" dirty="0" err="1" smtClean="0">
                <a:latin typeface="Times New Roman"/>
                <a:cs typeface="Times New Roman"/>
              </a:rPr>
              <a:t>escaneas</a:t>
            </a:r>
            <a:r>
              <a:rPr lang="en-US" sz="1800" dirty="0" smtClean="0">
                <a:latin typeface="Times New Roman"/>
                <a:cs typeface="Times New Roman"/>
              </a:rPr>
              <a:t>. </a:t>
            </a:r>
          </a:p>
          <a:p>
            <a:pPr marL="0" indent="0">
              <a:buFontTx/>
              <a:buChar char="-"/>
            </a:pPr>
            <a:endParaRPr lang="en-US" sz="2000" dirty="0" smtClean="0"/>
          </a:p>
          <a:p>
            <a:pPr marL="0" indent="0">
              <a:buNone/>
            </a:pPr>
            <a:endParaRPr lang="en-US" sz="2000" dirty="0" smtClean="0"/>
          </a:p>
        </p:txBody>
      </p:sp>
      <p:sp>
        <p:nvSpPr>
          <p:cNvPr id="7" name="Text Placeholder 6"/>
          <p:cNvSpPr>
            <a:spLocks noGrp="1"/>
          </p:cNvSpPr>
          <p:nvPr>
            <p:ph type="body" sz="half" idx="2"/>
          </p:nvPr>
        </p:nvSpPr>
        <p:spPr>
          <a:xfrm>
            <a:off x="838200" y="1435100"/>
            <a:ext cx="2627313" cy="5422900"/>
          </a:xfrm>
        </p:spPr>
        <p:txBody>
          <a:bodyPr>
            <a:normAutofit/>
          </a:bodyPr>
          <a:lstStyle/>
          <a:p>
            <a:endParaRPr lang="en-US" sz="1800" dirty="0" smtClean="0"/>
          </a:p>
          <a:p>
            <a:r>
              <a:rPr lang="en-US" sz="1800" dirty="0" smtClean="0"/>
              <a:t>META COMUNICATIVA </a:t>
            </a:r>
          </a:p>
          <a:p>
            <a:r>
              <a:rPr lang="en-US" sz="1800" dirty="0" smtClean="0"/>
              <a:t>-</a:t>
            </a:r>
            <a:r>
              <a:rPr lang="en-US" sz="1800" dirty="0" err="1" smtClean="0"/>
              <a:t>Evitar</a:t>
            </a:r>
            <a:r>
              <a:rPr lang="en-US" sz="1800" dirty="0" smtClean="0"/>
              <a:t> </a:t>
            </a:r>
            <a:r>
              <a:rPr lang="en-US" sz="1800" dirty="0" err="1" smtClean="0"/>
              <a:t>redundancias</a:t>
            </a:r>
            <a:endParaRPr lang="en-US" sz="1800" dirty="0" smtClean="0"/>
          </a:p>
          <a:p>
            <a:endParaRPr lang="en-US" sz="1800" dirty="0" smtClean="0"/>
          </a:p>
          <a:p>
            <a:r>
              <a:rPr lang="en-US" sz="1800" dirty="0" smtClean="0"/>
              <a:t>En </a:t>
            </a:r>
            <a:r>
              <a:rPr lang="en-US" sz="1800" dirty="0" err="1" smtClean="0"/>
              <a:t>parejas</a:t>
            </a:r>
            <a:r>
              <a:rPr lang="en-US" sz="1800" dirty="0" smtClean="0"/>
              <a:t> </a:t>
            </a:r>
            <a:r>
              <a:rPr lang="en-US" sz="1800" dirty="0" err="1" smtClean="0"/>
              <a:t>practiquen</a:t>
            </a:r>
            <a:r>
              <a:rPr lang="en-US" sz="1800" dirty="0" smtClean="0"/>
              <a:t> la </a:t>
            </a:r>
            <a:r>
              <a:rPr lang="en-US" sz="1800" dirty="0" err="1" smtClean="0"/>
              <a:t>siguiente</a:t>
            </a:r>
            <a:r>
              <a:rPr lang="en-US" sz="1800" dirty="0" smtClean="0"/>
              <a:t> </a:t>
            </a:r>
            <a:r>
              <a:rPr lang="en-US" sz="1800" dirty="0" err="1" smtClean="0"/>
              <a:t>situación</a:t>
            </a:r>
            <a:r>
              <a:rPr lang="en-US" sz="1800" dirty="0" smtClean="0"/>
              <a:t>: </a:t>
            </a:r>
          </a:p>
          <a:p>
            <a:endParaRPr lang="en-US" sz="1800" dirty="0" smtClean="0"/>
          </a:p>
          <a:p>
            <a:r>
              <a:rPr lang="en-US" sz="1800" dirty="0" err="1" smtClean="0"/>
              <a:t>Explica</a:t>
            </a:r>
            <a:r>
              <a:rPr lang="en-US" sz="1800" dirty="0" smtClean="0"/>
              <a:t> </a:t>
            </a:r>
            <a:r>
              <a:rPr lang="en-US" sz="1800" dirty="0" err="1" smtClean="0"/>
              <a:t>por</a:t>
            </a:r>
            <a:r>
              <a:rPr lang="en-US" sz="1800" dirty="0" smtClean="0"/>
              <a:t> </a:t>
            </a:r>
            <a:r>
              <a:rPr lang="en-US" sz="1800" dirty="0" err="1" smtClean="0"/>
              <a:t>qué</a:t>
            </a:r>
            <a:r>
              <a:rPr lang="en-US" sz="1800" dirty="0" smtClean="0"/>
              <a:t> </a:t>
            </a:r>
            <a:r>
              <a:rPr lang="en-US" sz="1800" dirty="0" err="1" smtClean="0"/>
              <a:t>es</a:t>
            </a:r>
            <a:r>
              <a:rPr lang="en-US" sz="1800" dirty="0" smtClean="0"/>
              <a:t> </a:t>
            </a:r>
            <a:r>
              <a:rPr lang="en-US" sz="1800" dirty="0" err="1" smtClean="0"/>
              <a:t>importante</a:t>
            </a:r>
            <a:r>
              <a:rPr lang="en-US" sz="1800" dirty="0" smtClean="0"/>
              <a:t> </a:t>
            </a:r>
            <a:r>
              <a:rPr lang="en-US" sz="1800" dirty="0" err="1" smtClean="0"/>
              <a:t>usar</a:t>
            </a:r>
            <a:r>
              <a:rPr lang="en-US" sz="1800" dirty="0" smtClean="0"/>
              <a:t> la </a:t>
            </a:r>
            <a:r>
              <a:rPr lang="en-US" sz="1800" dirty="0" err="1" smtClean="0"/>
              <a:t>tecnología</a:t>
            </a:r>
            <a:r>
              <a:rPr lang="en-US" sz="1800" dirty="0" smtClean="0"/>
              <a:t> en </a:t>
            </a:r>
            <a:r>
              <a:rPr lang="en-US" sz="1800" dirty="0" err="1" smtClean="0"/>
              <a:t>las</a:t>
            </a:r>
            <a:r>
              <a:rPr lang="en-US" sz="1800" dirty="0" smtClean="0"/>
              <a:t> </a:t>
            </a:r>
            <a:r>
              <a:rPr lang="en-US" sz="1800" dirty="0" err="1" smtClean="0"/>
              <a:t>clases</a:t>
            </a:r>
            <a:r>
              <a:rPr lang="en-US" sz="1800" dirty="0" smtClean="0"/>
              <a:t>. </a:t>
            </a:r>
            <a:r>
              <a:rPr lang="en-US" sz="1800" dirty="0" err="1" smtClean="0"/>
              <a:t>Usa</a:t>
            </a:r>
            <a:r>
              <a:rPr lang="en-US" sz="1800" dirty="0" smtClean="0"/>
              <a:t> </a:t>
            </a:r>
            <a:r>
              <a:rPr lang="en-US" sz="1800" dirty="0" err="1" smtClean="0"/>
              <a:t>pronombres</a:t>
            </a:r>
            <a:r>
              <a:rPr lang="en-US" sz="1800" dirty="0" smtClean="0"/>
              <a:t> de </a:t>
            </a:r>
            <a:r>
              <a:rPr lang="en-US" sz="1800" dirty="0" err="1" smtClean="0"/>
              <a:t>sujeto</a:t>
            </a:r>
            <a:r>
              <a:rPr lang="en-US" sz="1800" dirty="0" smtClean="0"/>
              <a:t> y de </a:t>
            </a:r>
            <a:r>
              <a:rPr lang="en-US" sz="1800" dirty="0" err="1" smtClean="0"/>
              <a:t>complemento</a:t>
            </a:r>
            <a:r>
              <a:rPr lang="en-US" sz="1800" dirty="0" smtClean="0"/>
              <a:t> </a:t>
            </a:r>
            <a:r>
              <a:rPr lang="en-US" sz="1800" dirty="0" err="1" smtClean="0"/>
              <a:t>directo</a:t>
            </a:r>
            <a:r>
              <a:rPr lang="en-US" sz="1800" dirty="0" smtClean="0"/>
              <a:t> </a:t>
            </a:r>
            <a:r>
              <a:rPr lang="en-US" sz="1800" dirty="0" err="1" smtClean="0"/>
              <a:t>para</a:t>
            </a:r>
            <a:r>
              <a:rPr lang="en-US" sz="1800" dirty="0" smtClean="0"/>
              <a:t> la </a:t>
            </a:r>
            <a:r>
              <a:rPr lang="en-US" sz="1800" dirty="0" err="1" smtClean="0"/>
              <a:t>repetición</a:t>
            </a:r>
            <a:r>
              <a:rPr lang="en-US" sz="1800" dirty="0" smtClean="0"/>
              <a:t> </a:t>
            </a:r>
            <a:r>
              <a:rPr lang="en-US" sz="1800" dirty="0" err="1" smtClean="0"/>
              <a:t>innecesaria</a:t>
            </a:r>
            <a:r>
              <a:rPr lang="en-US" sz="1800" dirty="0" smtClean="0"/>
              <a:t> de </a:t>
            </a:r>
            <a:r>
              <a:rPr lang="en-US" sz="1800" dirty="0" err="1" smtClean="0"/>
              <a:t>palabras</a:t>
            </a:r>
            <a:r>
              <a:rPr lang="en-US" sz="1800" dirty="0" smtClean="0"/>
              <a:t>. </a:t>
            </a:r>
          </a:p>
          <a:p>
            <a:endParaRPr lang="en-US" sz="1800" dirty="0" smtClean="0"/>
          </a:p>
          <a:p>
            <a:endParaRPr lang="en-US" sz="1800" dirty="0" smtClean="0"/>
          </a:p>
        </p:txBody>
      </p:sp>
      <p:sp>
        <p:nvSpPr>
          <p:cNvPr id="8" name="Rectangle 7"/>
          <p:cNvSpPr/>
          <p:nvPr/>
        </p:nvSpPr>
        <p:spPr>
          <a:xfrm>
            <a:off x="0" y="0"/>
            <a:ext cx="838200" cy="6858000"/>
          </a:xfrm>
          <a:prstGeom prst="rect">
            <a:avLst/>
          </a:prstGeom>
          <a:blipFill>
            <a:blip r:embed="rId2"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4400" y="381000"/>
            <a:ext cx="2449197" cy="923330"/>
          </a:xfrm>
          <a:prstGeom prst="rect">
            <a:avLst/>
          </a:prstGeom>
          <a:noFill/>
        </p:spPr>
        <p:txBody>
          <a:bodyPr wrap="none" lIns="91440" tIns="45720" rIns="91440" bIns="45720">
            <a:spAutoFit/>
          </a:bodyPr>
          <a:lstStyle/>
          <a:p>
            <a:pPr algn="ctr"/>
            <a:r>
              <a:rPr lang="en-US" sz="54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repaso</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checkerboard(across)">
                                      <p:cBhvr>
                                        <p:cTn id="7" dur="500"/>
                                        <p:tgtEl>
                                          <p:spTgt spid="7">
                                            <p:txEl>
                                              <p:pRg st="1" end="1"/>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checkerboard(across)">
                                      <p:cBhvr>
                                        <p:cTn id="10" dur="500"/>
                                        <p:tgtEl>
                                          <p:spTgt spid="7">
                                            <p:txEl>
                                              <p:pRg st="2" end="2"/>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checkerboard(across)">
                                      <p:cBhvr>
                                        <p:cTn id="13" dur="500"/>
                                        <p:tgtEl>
                                          <p:spTgt spid="7">
                                            <p:txEl>
                                              <p:pRg st="4" end="4"/>
                                            </p:txEl>
                                          </p:spTgt>
                                        </p:tgtEl>
                                      </p:cBhvr>
                                    </p:animEffect>
                                  </p:childTnLst>
                                </p:cTn>
                              </p:par>
                              <p:par>
                                <p:cTn id="14" presetID="5" presetClass="entr" presetSubtype="10" fill="hold" nodeType="with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animEffect transition="in" filter="checkerboard(across)">
                                      <p:cBhvr>
                                        <p:cTn id="16" dur="500"/>
                                        <p:tgtEl>
                                          <p:spTgt spid="7">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diamond(in)">
                                      <p:cBhvr>
                                        <p:cTn id="21" dur="2000"/>
                                        <p:tgtEl>
                                          <p:spTgt spid="6">
                                            <p:txEl>
                                              <p:pRg st="0" end="0"/>
                                            </p:txEl>
                                          </p:spTgt>
                                        </p:tgtEl>
                                      </p:cBhvr>
                                    </p:animEffect>
                                  </p:childTnLst>
                                </p:cTn>
                              </p:par>
                              <p:par>
                                <p:cTn id="22" presetID="8" presetClass="entr" presetSubtype="16" fill="hold" nodeType="with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diamond(in)">
                                      <p:cBhvr>
                                        <p:cTn id="24" dur="2000"/>
                                        <p:tgtEl>
                                          <p:spTgt spid="6">
                                            <p:txEl>
                                              <p:pRg st="1" end="1"/>
                                            </p:txEl>
                                          </p:spTgt>
                                        </p:tgtEl>
                                      </p:cBhvr>
                                    </p:animEffect>
                                  </p:childTnLst>
                                </p:cTn>
                              </p:par>
                              <p:par>
                                <p:cTn id="25" presetID="8" presetClass="entr" presetSubtype="16"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diamond(in)">
                                      <p:cBhvr>
                                        <p:cTn id="27" dur="2000"/>
                                        <p:tgtEl>
                                          <p:spTgt spid="6">
                                            <p:txEl>
                                              <p:pRg st="2" end="2"/>
                                            </p:txEl>
                                          </p:spTgt>
                                        </p:tgtEl>
                                      </p:cBhvr>
                                    </p:animEffect>
                                  </p:childTnLst>
                                </p:cTn>
                              </p:par>
                              <p:par>
                                <p:cTn id="28" presetID="8" presetClass="entr" presetSubtype="16" fill="hold"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diamond(in)">
                                      <p:cBhvr>
                                        <p:cTn id="30" dur="2000"/>
                                        <p:tgtEl>
                                          <p:spTgt spid="6">
                                            <p:txEl>
                                              <p:pRg st="3" end="3"/>
                                            </p:txEl>
                                          </p:spTgt>
                                        </p:tgtEl>
                                      </p:cBhvr>
                                    </p:animEffect>
                                  </p:childTnLst>
                                </p:cTn>
                              </p:par>
                              <p:par>
                                <p:cTn id="31" presetID="8" presetClass="entr" presetSubtype="16" fill="hold" nodeType="with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diamond(in)">
                                      <p:cBhvr>
                                        <p:cTn id="33" dur="2000"/>
                                        <p:tgtEl>
                                          <p:spTgt spid="6">
                                            <p:txEl>
                                              <p:pRg st="4" end="4"/>
                                            </p:txEl>
                                          </p:spTgt>
                                        </p:tgtEl>
                                      </p:cBhvr>
                                    </p:animEffect>
                                  </p:childTnLst>
                                </p:cTn>
                              </p:par>
                              <p:par>
                                <p:cTn id="34" presetID="8" presetClass="entr" presetSubtype="16" fill="hold"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diamond(in)">
                                      <p:cBhvr>
                                        <p:cTn id="36" dur="2000"/>
                                        <p:tgtEl>
                                          <p:spTgt spid="6">
                                            <p:txEl>
                                              <p:pRg st="6" end="6"/>
                                            </p:txEl>
                                          </p:spTgt>
                                        </p:tgtEl>
                                      </p:cBhvr>
                                    </p:animEffect>
                                  </p:childTnLst>
                                </p:cTn>
                              </p:par>
                              <p:par>
                                <p:cTn id="37" presetID="8" presetClass="entr" presetSubtype="16"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Effect transition="in" filter="diamond(in)">
                                      <p:cBhvr>
                                        <p:cTn id="39" dur="2000"/>
                                        <p:tgtEl>
                                          <p:spTgt spid="6">
                                            <p:txEl>
                                              <p:pRg st="7" end="7"/>
                                            </p:txEl>
                                          </p:spTgt>
                                        </p:tgtEl>
                                      </p:cBhvr>
                                    </p:animEffect>
                                  </p:childTnLst>
                                </p:cTn>
                              </p:par>
                              <p:par>
                                <p:cTn id="40" presetID="8" presetClass="entr" presetSubtype="16"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diamond(in)">
                                      <p:cBhvr>
                                        <p:cTn id="42" dur="2000"/>
                                        <p:tgtEl>
                                          <p:spTgt spid="6">
                                            <p:txEl>
                                              <p:pRg st="9" end="9"/>
                                            </p:txEl>
                                          </p:spTgt>
                                        </p:tgtEl>
                                      </p:cBhvr>
                                    </p:animEffect>
                                  </p:childTnLst>
                                </p:cTn>
                              </p:par>
                              <p:par>
                                <p:cTn id="43" presetID="8" presetClass="entr" presetSubtype="16" fill="hold" nodeType="with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Effect transition="in" filter="diamond(in)">
                                      <p:cBhvr>
                                        <p:cTn id="45" dur="2000"/>
                                        <p:tgtEl>
                                          <p:spTgt spid="6">
                                            <p:txEl>
                                              <p:pRg st="10" end="10"/>
                                            </p:txEl>
                                          </p:spTgt>
                                        </p:tgtEl>
                                      </p:cBhvr>
                                    </p:animEffect>
                                  </p:childTnLst>
                                </p:cTn>
                              </p:par>
                              <p:par>
                                <p:cTn id="46" presetID="8" presetClass="entr" presetSubtype="16" fill="hold" nodeType="withEffect">
                                  <p:stCondLst>
                                    <p:cond delay="0"/>
                                  </p:stCondLst>
                                  <p:childTnLst>
                                    <p:set>
                                      <p:cBhvr>
                                        <p:cTn id="47" dur="1" fill="hold">
                                          <p:stCondLst>
                                            <p:cond delay="0"/>
                                          </p:stCondLst>
                                        </p:cTn>
                                        <p:tgtEl>
                                          <p:spTgt spid="6">
                                            <p:txEl>
                                              <p:pRg st="12" end="12"/>
                                            </p:txEl>
                                          </p:spTgt>
                                        </p:tgtEl>
                                        <p:attrNameLst>
                                          <p:attrName>style.visibility</p:attrName>
                                        </p:attrNameLst>
                                      </p:cBhvr>
                                      <p:to>
                                        <p:strVal val="visible"/>
                                      </p:to>
                                    </p:set>
                                    <p:animEffect transition="in" filter="diamond(in)">
                                      <p:cBhvr>
                                        <p:cTn id="48" dur="2000"/>
                                        <p:tgtEl>
                                          <p:spTgt spid="6">
                                            <p:txEl>
                                              <p:pRg st="12" end="12"/>
                                            </p:txEl>
                                          </p:spTgt>
                                        </p:tgtEl>
                                      </p:cBhvr>
                                    </p:animEffect>
                                  </p:childTnLst>
                                </p:cTn>
                              </p:par>
                              <p:par>
                                <p:cTn id="49" presetID="8" presetClass="entr" presetSubtype="16" fill="hold" nodeType="withEffect">
                                  <p:stCondLst>
                                    <p:cond delay="0"/>
                                  </p:stCondLst>
                                  <p:childTnLst>
                                    <p:set>
                                      <p:cBhvr>
                                        <p:cTn id="50" dur="1" fill="hold">
                                          <p:stCondLst>
                                            <p:cond delay="0"/>
                                          </p:stCondLst>
                                        </p:cTn>
                                        <p:tgtEl>
                                          <p:spTgt spid="6">
                                            <p:txEl>
                                              <p:pRg st="13" end="13"/>
                                            </p:txEl>
                                          </p:spTgt>
                                        </p:tgtEl>
                                        <p:attrNameLst>
                                          <p:attrName>style.visibility</p:attrName>
                                        </p:attrNameLst>
                                      </p:cBhvr>
                                      <p:to>
                                        <p:strVal val="visible"/>
                                      </p:to>
                                    </p:set>
                                    <p:animEffect transition="in" filter="diamond(in)">
                                      <p:cBhvr>
                                        <p:cTn id="51" dur="2000"/>
                                        <p:tgtEl>
                                          <p:spTgt spid="6">
                                            <p:txEl>
                                              <p:pRg st="13" end="13"/>
                                            </p:txEl>
                                          </p:spTgt>
                                        </p:tgtEl>
                                      </p:cBhvr>
                                    </p:animEffect>
                                  </p:childTnLst>
                                </p:cTn>
                              </p:par>
                              <p:par>
                                <p:cTn id="52" presetID="8" presetClass="entr" presetSubtype="16" fill="hold" nodeType="withEffect">
                                  <p:stCondLst>
                                    <p:cond delay="0"/>
                                  </p:stCondLst>
                                  <p:childTnLst>
                                    <p:set>
                                      <p:cBhvr>
                                        <p:cTn id="53" dur="1" fill="hold">
                                          <p:stCondLst>
                                            <p:cond delay="0"/>
                                          </p:stCondLst>
                                        </p:cTn>
                                        <p:tgtEl>
                                          <p:spTgt spid="6">
                                            <p:txEl>
                                              <p:pRg st="15" end="15"/>
                                            </p:txEl>
                                          </p:spTgt>
                                        </p:tgtEl>
                                        <p:attrNameLst>
                                          <p:attrName>style.visibility</p:attrName>
                                        </p:attrNameLst>
                                      </p:cBhvr>
                                      <p:to>
                                        <p:strVal val="visible"/>
                                      </p:to>
                                    </p:set>
                                    <p:animEffect transition="in" filter="diamond(in)">
                                      <p:cBhvr>
                                        <p:cTn id="54" dur="2000"/>
                                        <p:tgtEl>
                                          <p:spTgt spid="6">
                                            <p:txEl>
                                              <p:pRg st="15" end="15"/>
                                            </p:txEl>
                                          </p:spTgt>
                                        </p:tgtEl>
                                      </p:cBhvr>
                                    </p:animEffect>
                                  </p:childTnLst>
                                </p:cTn>
                              </p:par>
                              <p:par>
                                <p:cTn id="55" presetID="8" presetClass="entr" presetSubtype="16" fill="hold" nodeType="withEffect">
                                  <p:stCondLst>
                                    <p:cond delay="0"/>
                                  </p:stCondLst>
                                  <p:childTnLst>
                                    <p:set>
                                      <p:cBhvr>
                                        <p:cTn id="56" dur="1" fill="hold">
                                          <p:stCondLst>
                                            <p:cond delay="0"/>
                                          </p:stCondLst>
                                        </p:cTn>
                                        <p:tgtEl>
                                          <p:spTgt spid="6">
                                            <p:txEl>
                                              <p:pRg st="16" end="16"/>
                                            </p:txEl>
                                          </p:spTgt>
                                        </p:tgtEl>
                                        <p:attrNameLst>
                                          <p:attrName>style.visibility</p:attrName>
                                        </p:attrNameLst>
                                      </p:cBhvr>
                                      <p:to>
                                        <p:strVal val="visible"/>
                                      </p:to>
                                    </p:set>
                                    <p:animEffect transition="in" filter="diamond(in)">
                                      <p:cBhvr>
                                        <p:cTn id="57" dur="2000"/>
                                        <p:tgtEl>
                                          <p:spTgt spid="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273050"/>
            <a:ext cx="2627313" cy="1162050"/>
          </a:xfrm>
        </p:spPr>
        <p:txBody>
          <a:bodyPr/>
          <a:lstStyle/>
          <a:p>
            <a:endParaRPr lang="en-US" dirty="0"/>
          </a:p>
        </p:txBody>
      </p:sp>
      <p:sp>
        <p:nvSpPr>
          <p:cNvPr id="6" name="Content Placeholder 5"/>
          <p:cNvSpPr>
            <a:spLocks noGrp="1"/>
          </p:cNvSpPr>
          <p:nvPr>
            <p:ph idx="1"/>
          </p:nvPr>
        </p:nvSpPr>
        <p:spPr>
          <a:xfrm>
            <a:off x="3575050" y="273050"/>
            <a:ext cx="5416550" cy="6584950"/>
          </a:xfrm>
        </p:spPr>
        <p:txBody>
          <a:bodyPr>
            <a:normAutofit/>
          </a:bodyPr>
          <a:lstStyle/>
          <a:p>
            <a:pPr marL="0" indent="0">
              <a:buNone/>
            </a:pPr>
            <a:r>
              <a:rPr lang="en-US" sz="2000" b="1" dirty="0" err="1" smtClean="0"/>
              <a:t>Actividad</a:t>
            </a:r>
            <a:r>
              <a:rPr lang="en-US" sz="2000" b="1" dirty="0" smtClean="0"/>
              <a:t> 20</a:t>
            </a:r>
          </a:p>
          <a:p>
            <a:pPr marL="0" indent="0">
              <a:buNone/>
            </a:pPr>
            <a:r>
              <a:rPr lang="en-US" sz="2000" dirty="0" smtClean="0"/>
              <a:t>Completa la </a:t>
            </a:r>
            <a:r>
              <a:rPr lang="en-US" sz="2000" dirty="0" err="1" smtClean="0"/>
              <a:t>siguientes</a:t>
            </a:r>
            <a:r>
              <a:rPr lang="en-US" sz="2000" dirty="0" smtClean="0"/>
              <a:t> </a:t>
            </a:r>
            <a:r>
              <a:rPr lang="en-US" sz="2000" dirty="0" err="1" smtClean="0"/>
              <a:t>preguntas</a:t>
            </a:r>
            <a:r>
              <a:rPr lang="en-US" sz="2000" dirty="0" smtClean="0"/>
              <a:t> </a:t>
            </a:r>
            <a:r>
              <a:rPr lang="en-US" sz="2000" dirty="0" err="1" smtClean="0"/>
              <a:t>utilizando</a:t>
            </a:r>
            <a:r>
              <a:rPr lang="en-US" sz="2000" dirty="0" smtClean="0"/>
              <a:t> </a:t>
            </a:r>
            <a:r>
              <a:rPr lang="en-US" sz="2000" i="1" dirty="0" err="1" smtClean="0"/>
              <a:t>qué</a:t>
            </a:r>
            <a:r>
              <a:rPr lang="en-US" sz="2000" i="1" dirty="0" smtClean="0"/>
              <a:t>, </a:t>
            </a:r>
            <a:r>
              <a:rPr lang="en-US" sz="2000" i="1" dirty="0" err="1" smtClean="0"/>
              <a:t>cuál</a:t>
            </a:r>
            <a:r>
              <a:rPr lang="en-US" sz="2000" i="1" dirty="0" smtClean="0"/>
              <a:t>, </a:t>
            </a:r>
            <a:r>
              <a:rPr lang="en-US" sz="2000" i="1" dirty="0" err="1" smtClean="0"/>
              <a:t>cuále</a:t>
            </a:r>
            <a:r>
              <a:rPr lang="en-US" sz="2000" dirty="0" err="1" smtClean="0"/>
              <a:t>s</a:t>
            </a:r>
            <a:r>
              <a:rPr lang="en-US" sz="2000" dirty="0" smtClean="0"/>
              <a:t> </a:t>
            </a:r>
            <a:r>
              <a:rPr lang="en-US" sz="2000" dirty="0" err="1" smtClean="0"/>
              <a:t>según</a:t>
            </a:r>
            <a:r>
              <a:rPr lang="en-US" sz="2000" dirty="0" smtClean="0"/>
              <a:t> </a:t>
            </a:r>
            <a:r>
              <a:rPr lang="en-US" sz="2000" dirty="0" err="1" smtClean="0"/>
              <a:t>corresponda</a:t>
            </a:r>
            <a:r>
              <a:rPr lang="en-US" sz="2000" dirty="0" smtClean="0"/>
              <a:t>. </a:t>
            </a:r>
          </a:p>
          <a:p>
            <a:pPr marL="0" indent="0">
              <a:buNone/>
            </a:pPr>
            <a:endParaRPr lang="en-US" sz="2000" dirty="0" smtClean="0"/>
          </a:p>
          <a:p>
            <a:pPr marL="0" indent="0">
              <a:buNone/>
            </a:pPr>
            <a:r>
              <a:rPr lang="en-US" sz="2000" dirty="0" err="1" smtClean="0"/>
              <a:t>Entrevista</a:t>
            </a:r>
            <a:r>
              <a:rPr lang="en-US" sz="2000" dirty="0" smtClean="0"/>
              <a:t> al </a:t>
            </a:r>
            <a:r>
              <a:rPr lang="en-US" sz="2000" dirty="0" err="1" smtClean="0"/>
              <a:t>presidente</a:t>
            </a:r>
            <a:r>
              <a:rPr lang="en-US" sz="2000" dirty="0" smtClean="0"/>
              <a:t> de los </a:t>
            </a:r>
            <a:r>
              <a:rPr lang="en-US" sz="2000" dirty="0" err="1" smtClean="0"/>
              <a:t>Estados</a:t>
            </a:r>
            <a:r>
              <a:rPr lang="en-US" sz="2000" dirty="0" smtClean="0"/>
              <a:t> </a:t>
            </a:r>
            <a:r>
              <a:rPr lang="en-US" sz="2000" dirty="0" err="1" smtClean="0"/>
              <a:t>Unidos</a:t>
            </a:r>
            <a:r>
              <a:rPr lang="en-US" sz="2000" dirty="0" smtClean="0"/>
              <a:t>.</a:t>
            </a:r>
          </a:p>
          <a:p>
            <a:pPr marL="0" indent="0">
              <a:buNone/>
            </a:pPr>
            <a:endParaRPr lang="en-US" sz="2000" dirty="0" smtClean="0"/>
          </a:p>
          <a:p>
            <a:pPr marL="457200" indent="-457200">
              <a:buAutoNum type="arabicPeriod"/>
            </a:pPr>
            <a:r>
              <a:rPr lang="en-US" sz="2000" dirty="0" smtClean="0">
                <a:latin typeface="Times New Roman"/>
                <a:cs typeface="Times New Roman"/>
              </a:rPr>
              <a:t>¿___________ </a:t>
            </a:r>
            <a:r>
              <a:rPr lang="en-US" sz="2000" dirty="0" err="1" smtClean="0">
                <a:latin typeface="Times New Roman"/>
                <a:cs typeface="Times New Roman"/>
              </a:rPr>
              <a:t>hace</a:t>
            </a:r>
            <a:r>
              <a:rPr lang="en-US" sz="2000" dirty="0" smtClean="0">
                <a:latin typeface="Times New Roman"/>
                <a:cs typeface="Times New Roman"/>
              </a:rPr>
              <a:t> </a:t>
            </a:r>
            <a:r>
              <a:rPr lang="en-US" sz="2000" dirty="0" err="1" smtClean="0">
                <a:latin typeface="Times New Roman"/>
                <a:cs typeface="Times New Roman"/>
              </a:rPr>
              <a:t>usted</a:t>
            </a:r>
            <a:r>
              <a:rPr lang="en-US" sz="2000" dirty="0" smtClean="0">
                <a:latin typeface="Times New Roman"/>
                <a:cs typeface="Times New Roman"/>
              </a:rPr>
              <a:t> </a:t>
            </a:r>
            <a:r>
              <a:rPr lang="en-US" sz="2000" dirty="0" err="1" smtClean="0">
                <a:latin typeface="Times New Roman"/>
                <a:cs typeface="Times New Roman"/>
              </a:rPr>
              <a:t>cuando</a:t>
            </a:r>
            <a:r>
              <a:rPr lang="en-US" sz="2000" dirty="0" smtClean="0">
                <a:latin typeface="Times New Roman"/>
                <a:cs typeface="Times New Roman"/>
              </a:rPr>
              <a:t> no </a:t>
            </a:r>
            <a:r>
              <a:rPr lang="en-US" sz="2000" dirty="0" err="1" smtClean="0">
                <a:latin typeface="Times New Roman"/>
                <a:cs typeface="Times New Roman"/>
              </a:rPr>
              <a:t>está</a:t>
            </a:r>
            <a:r>
              <a:rPr lang="en-US" sz="2000" dirty="0" smtClean="0">
                <a:latin typeface="Times New Roman"/>
                <a:cs typeface="Times New Roman"/>
              </a:rPr>
              <a:t> </a:t>
            </a:r>
            <a:r>
              <a:rPr lang="en-US" sz="2000" dirty="0" err="1" smtClean="0">
                <a:latin typeface="Times New Roman"/>
                <a:cs typeface="Times New Roman"/>
              </a:rPr>
              <a:t>trabajando</a:t>
            </a:r>
            <a:r>
              <a:rPr lang="en-US" sz="2000" dirty="0" smtClean="0">
                <a:latin typeface="Times New Roman"/>
                <a:cs typeface="Times New Roman"/>
              </a:rPr>
              <a:t>?</a:t>
            </a:r>
          </a:p>
          <a:p>
            <a:pPr marL="457200" indent="-457200">
              <a:buAutoNum type="arabicPeriod"/>
            </a:pPr>
            <a:r>
              <a:rPr lang="en-US" sz="2000" dirty="0" smtClean="0">
                <a:latin typeface="Times New Roman"/>
                <a:cs typeface="Times New Roman"/>
              </a:rPr>
              <a:t>¿_____________ son los </a:t>
            </a:r>
            <a:r>
              <a:rPr lang="en-US" sz="2000" dirty="0" err="1" smtClean="0">
                <a:latin typeface="Times New Roman"/>
                <a:cs typeface="Times New Roman"/>
              </a:rPr>
              <a:t>principales</a:t>
            </a:r>
            <a:r>
              <a:rPr lang="en-US" sz="2000" dirty="0" smtClean="0">
                <a:latin typeface="Times New Roman"/>
                <a:cs typeface="Times New Roman"/>
              </a:rPr>
              <a:t> </a:t>
            </a:r>
            <a:r>
              <a:rPr lang="en-US" sz="2000" dirty="0" err="1" smtClean="0">
                <a:latin typeface="Times New Roman"/>
                <a:cs typeface="Times New Roman"/>
              </a:rPr>
              <a:t>problemas</a:t>
            </a:r>
            <a:r>
              <a:rPr lang="en-US" sz="2000" dirty="0" smtClean="0">
                <a:latin typeface="Times New Roman"/>
                <a:cs typeface="Times New Roman"/>
              </a:rPr>
              <a:t> de </a:t>
            </a:r>
            <a:r>
              <a:rPr lang="en-US" sz="2000" dirty="0" err="1" smtClean="0">
                <a:latin typeface="Times New Roman"/>
                <a:cs typeface="Times New Roman"/>
              </a:rPr>
              <a:t>este</a:t>
            </a:r>
            <a:r>
              <a:rPr lang="en-US" sz="2000" dirty="0" smtClean="0">
                <a:latin typeface="Times New Roman"/>
                <a:cs typeface="Times New Roman"/>
              </a:rPr>
              <a:t> </a:t>
            </a:r>
            <a:r>
              <a:rPr lang="en-US" sz="2000" dirty="0" err="1" smtClean="0">
                <a:latin typeface="Times New Roman"/>
                <a:cs typeface="Times New Roman"/>
              </a:rPr>
              <a:t>país</a:t>
            </a:r>
            <a:r>
              <a:rPr lang="en-US" sz="2000" dirty="0" smtClean="0">
                <a:latin typeface="Times New Roman"/>
                <a:cs typeface="Times New Roman"/>
              </a:rPr>
              <a:t>?</a:t>
            </a:r>
          </a:p>
          <a:p>
            <a:pPr marL="457200" indent="-457200">
              <a:buAutoNum type="arabicPeriod"/>
            </a:pPr>
            <a:r>
              <a:rPr lang="en-US" sz="2000" dirty="0" smtClean="0">
                <a:latin typeface="Times New Roman"/>
                <a:cs typeface="Times New Roman"/>
              </a:rPr>
              <a:t>¿______________ no ha </a:t>
            </a:r>
            <a:r>
              <a:rPr lang="en-US" sz="2000" dirty="0" err="1" smtClean="0">
                <a:latin typeface="Times New Roman"/>
                <a:cs typeface="Times New Roman"/>
              </a:rPr>
              <a:t>visitado</a:t>
            </a:r>
            <a:r>
              <a:rPr lang="en-US" sz="2000" dirty="0" smtClean="0">
                <a:latin typeface="Times New Roman"/>
                <a:cs typeface="Times New Roman"/>
              </a:rPr>
              <a:t> </a:t>
            </a:r>
            <a:r>
              <a:rPr lang="en-US" sz="2000" dirty="0" err="1" smtClean="0">
                <a:latin typeface="Times New Roman"/>
                <a:cs typeface="Times New Roman"/>
              </a:rPr>
              <a:t>nunca</a:t>
            </a:r>
            <a:r>
              <a:rPr lang="en-US" sz="2000" dirty="0" smtClean="0">
                <a:latin typeface="Times New Roman"/>
                <a:cs typeface="Times New Roman"/>
              </a:rPr>
              <a:t>?</a:t>
            </a:r>
          </a:p>
          <a:p>
            <a:pPr marL="457200" indent="-457200">
              <a:buAutoNum type="arabicPeriod"/>
            </a:pPr>
            <a:endParaRPr lang="en-US" sz="2000" dirty="0" smtClean="0">
              <a:latin typeface="Times New Roman"/>
              <a:cs typeface="Times New Roman"/>
            </a:endParaRPr>
          </a:p>
          <a:p>
            <a:pPr marL="457200" indent="-457200">
              <a:buAutoNum type="arabicPeriod"/>
            </a:pPr>
            <a:r>
              <a:rPr lang="en-US" sz="2000" dirty="0" smtClean="0">
                <a:latin typeface="Times New Roman"/>
                <a:cs typeface="Times New Roman"/>
              </a:rPr>
              <a:t>¿_____________ </a:t>
            </a:r>
            <a:r>
              <a:rPr lang="en-US" sz="2000" dirty="0" err="1" smtClean="0">
                <a:latin typeface="Times New Roman"/>
                <a:cs typeface="Times New Roman"/>
              </a:rPr>
              <a:t>tiene</a:t>
            </a:r>
            <a:r>
              <a:rPr lang="en-US" sz="2000" dirty="0" smtClean="0">
                <a:latin typeface="Times New Roman"/>
                <a:cs typeface="Times New Roman"/>
              </a:rPr>
              <a:t> </a:t>
            </a:r>
            <a:r>
              <a:rPr lang="en-US" sz="2000" dirty="0" err="1" smtClean="0">
                <a:latin typeface="Times New Roman"/>
                <a:cs typeface="Times New Roman"/>
              </a:rPr>
              <a:t>que</a:t>
            </a:r>
            <a:r>
              <a:rPr lang="en-US" sz="2000" dirty="0" smtClean="0">
                <a:latin typeface="Times New Roman"/>
                <a:cs typeface="Times New Roman"/>
              </a:rPr>
              <a:t> </a:t>
            </a:r>
            <a:r>
              <a:rPr lang="en-US" sz="2000" dirty="0" err="1" smtClean="0">
                <a:latin typeface="Times New Roman"/>
                <a:cs typeface="Times New Roman"/>
              </a:rPr>
              <a:t>hacer</a:t>
            </a:r>
            <a:r>
              <a:rPr lang="en-US" sz="2000" dirty="0" smtClean="0">
                <a:latin typeface="Times New Roman"/>
                <a:cs typeface="Times New Roman"/>
              </a:rPr>
              <a:t>  </a:t>
            </a:r>
            <a:r>
              <a:rPr lang="en-US" sz="2000" dirty="0" err="1" smtClean="0">
                <a:latin typeface="Times New Roman"/>
                <a:cs typeface="Times New Roman"/>
              </a:rPr>
              <a:t>urgentemente</a:t>
            </a:r>
            <a:r>
              <a:rPr lang="en-US" sz="2000" dirty="0" smtClean="0">
                <a:latin typeface="Times New Roman"/>
                <a:cs typeface="Times New Roman"/>
              </a:rPr>
              <a:t>?</a:t>
            </a:r>
          </a:p>
          <a:p>
            <a:pPr marL="457200" indent="-457200">
              <a:buAutoNum type="arabicPeriod"/>
            </a:pPr>
            <a:r>
              <a:rPr lang="en-US" sz="2000" dirty="0" smtClean="0">
                <a:latin typeface="Times New Roman"/>
                <a:cs typeface="Times New Roman"/>
              </a:rPr>
              <a:t>¿________________ </a:t>
            </a:r>
            <a:r>
              <a:rPr lang="en-US" sz="2000" dirty="0" err="1" smtClean="0">
                <a:latin typeface="Times New Roman"/>
                <a:cs typeface="Times New Roman"/>
              </a:rPr>
              <a:t>significa</a:t>
            </a:r>
            <a:r>
              <a:rPr lang="en-US" sz="2000" dirty="0" smtClean="0">
                <a:latin typeface="Times New Roman"/>
                <a:cs typeface="Times New Roman"/>
              </a:rPr>
              <a:t> </a:t>
            </a:r>
            <a:r>
              <a:rPr lang="en-US" sz="2000" dirty="0" err="1" smtClean="0">
                <a:latin typeface="Times New Roman"/>
                <a:cs typeface="Times New Roman"/>
              </a:rPr>
              <a:t>democracia</a:t>
            </a:r>
            <a:r>
              <a:rPr lang="en-US" sz="2000" dirty="0" smtClean="0">
                <a:latin typeface="Times New Roman"/>
                <a:cs typeface="Times New Roman"/>
              </a:rPr>
              <a:t>?</a:t>
            </a:r>
          </a:p>
          <a:p>
            <a:pPr marL="457200" indent="-457200">
              <a:buAutoNum type="arabicPeriod"/>
            </a:pPr>
            <a:endParaRPr lang="en-US" sz="2000" dirty="0" smtClean="0">
              <a:latin typeface="Times New Roman"/>
              <a:cs typeface="Times New Roman"/>
            </a:endParaRPr>
          </a:p>
          <a:p>
            <a:pPr marL="457200" indent="-457200">
              <a:buAutoNum type="arabicPeriod"/>
            </a:pPr>
            <a:r>
              <a:rPr lang="en-US" sz="2000" dirty="0" smtClean="0">
                <a:latin typeface="Times New Roman"/>
                <a:cs typeface="Times New Roman"/>
              </a:rPr>
              <a:t>¿________________  </a:t>
            </a:r>
            <a:r>
              <a:rPr lang="en-US" sz="2000" dirty="0" err="1" smtClean="0">
                <a:latin typeface="Times New Roman"/>
                <a:cs typeface="Times New Roman"/>
              </a:rPr>
              <a:t>países</a:t>
            </a:r>
            <a:r>
              <a:rPr lang="en-US" sz="2000" dirty="0" smtClean="0">
                <a:latin typeface="Times New Roman"/>
                <a:cs typeface="Times New Roman"/>
              </a:rPr>
              <a:t> </a:t>
            </a:r>
            <a:r>
              <a:rPr lang="en-US" sz="2000" dirty="0" err="1" smtClean="0">
                <a:latin typeface="Times New Roman"/>
                <a:cs typeface="Times New Roman"/>
              </a:rPr>
              <a:t>piensa</a:t>
            </a:r>
            <a:r>
              <a:rPr lang="en-US" sz="2000" dirty="0" smtClean="0">
                <a:latin typeface="Times New Roman"/>
                <a:cs typeface="Times New Roman"/>
              </a:rPr>
              <a:t> </a:t>
            </a:r>
            <a:r>
              <a:rPr lang="en-US" sz="2000" dirty="0" err="1" smtClean="0">
                <a:latin typeface="Times New Roman"/>
                <a:cs typeface="Times New Roman"/>
              </a:rPr>
              <a:t>visitar</a:t>
            </a:r>
            <a:r>
              <a:rPr lang="en-US" sz="2000" dirty="0" smtClean="0">
                <a:latin typeface="Times New Roman"/>
                <a:cs typeface="Times New Roman"/>
              </a:rPr>
              <a:t> en el </a:t>
            </a:r>
            <a:r>
              <a:rPr lang="en-US" sz="2000" dirty="0" err="1" smtClean="0">
                <a:latin typeface="Times New Roman"/>
                <a:cs typeface="Times New Roman"/>
              </a:rPr>
              <a:t>futuro</a:t>
            </a:r>
            <a:r>
              <a:rPr lang="en-US" sz="2000" dirty="0" smtClean="0">
                <a:latin typeface="Times New Roman"/>
                <a:cs typeface="Times New Roman"/>
              </a:rPr>
              <a:t>?</a:t>
            </a:r>
            <a:endParaRPr lang="en-US" sz="2000" dirty="0" smtClean="0"/>
          </a:p>
          <a:p>
            <a:pPr marL="0" indent="0">
              <a:buNone/>
            </a:pPr>
            <a:endParaRPr lang="en-US" sz="2000" dirty="0" smtClean="0"/>
          </a:p>
          <a:p>
            <a:pPr marL="0" indent="0">
              <a:buNone/>
            </a:pPr>
            <a:endParaRPr lang="en-US" sz="2000" dirty="0" smtClean="0"/>
          </a:p>
        </p:txBody>
      </p:sp>
      <p:sp>
        <p:nvSpPr>
          <p:cNvPr id="7" name="Text Placeholder 6"/>
          <p:cNvSpPr>
            <a:spLocks noGrp="1"/>
          </p:cNvSpPr>
          <p:nvPr>
            <p:ph type="body" sz="half" idx="2"/>
          </p:nvPr>
        </p:nvSpPr>
        <p:spPr>
          <a:xfrm>
            <a:off x="838200" y="1435100"/>
            <a:ext cx="2627313" cy="5422900"/>
          </a:xfrm>
        </p:spPr>
        <p:txBody>
          <a:bodyPr>
            <a:normAutofit/>
          </a:bodyPr>
          <a:lstStyle/>
          <a:p>
            <a:endParaRPr lang="en-US" sz="1800" dirty="0" smtClean="0"/>
          </a:p>
          <a:p>
            <a:r>
              <a:rPr lang="en-US" sz="1800" dirty="0" smtClean="0"/>
              <a:t>META COMUNICATIVA </a:t>
            </a:r>
          </a:p>
          <a:p>
            <a:r>
              <a:rPr lang="en-US" sz="1800" dirty="0" smtClean="0"/>
              <a:t>-Dar y </a:t>
            </a:r>
            <a:r>
              <a:rPr lang="en-US" sz="1800" dirty="0" err="1" smtClean="0"/>
              <a:t>obtener</a:t>
            </a:r>
            <a:r>
              <a:rPr lang="en-US" sz="1800" dirty="0" smtClean="0"/>
              <a:t> </a:t>
            </a:r>
            <a:r>
              <a:rPr lang="en-US" sz="1800" dirty="0" err="1" smtClean="0"/>
              <a:t>información</a:t>
            </a:r>
            <a:endParaRPr lang="en-US" sz="1800" dirty="0" smtClean="0"/>
          </a:p>
          <a:p>
            <a:endParaRPr lang="en-US" sz="1800" dirty="0" smtClean="0"/>
          </a:p>
          <a:p>
            <a:r>
              <a:rPr lang="en-US" sz="1800" dirty="0" smtClean="0"/>
              <a:t>En </a:t>
            </a:r>
            <a:r>
              <a:rPr lang="en-US" sz="1800" dirty="0" err="1" smtClean="0"/>
              <a:t>parejas</a:t>
            </a:r>
            <a:r>
              <a:rPr lang="en-US" sz="1800" dirty="0" smtClean="0"/>
              <a:t> </a:t>
            </a:r>
            <a:r>
              <a:rPr lang="en-US" sz="1800" dirty="0" err="1" smtClean="0"/>
              <a:t>practiquen</a:t>
            </a:r>
            <a:r>
              <a:rPr lang="en-US" sz="1800" dirty="0" smtClean="0"/>
              <a:t> la </a:t>
            </a:r>
            <a:r>
              <a:rPr lang="en-US" sz="1800" dirty="0" err="1" smtClean="0"/>
              <a:t>siguiente</a:t>
            </a:r>
            <a:r>
              <a:rPr lang="en-US" sz="1800" dirty="0" smtClean="0"/>
              <a:t> </a:t>
            </a:r>
            <a:r>
              <a:rPr lang="en-US" sz="1800" dirty="0" err="1" smtClean="0"/>
              <a:t>situación</a:t>
            </a:r>
            <a:r>
              <a:rPr lang="en-US" sz="1800" dirty="0" smtClean="0"/>
              <a:t>: </a:t>
            </a:r>
          </a:p>
          <a:p>
            <a:endParaRPr lang="en-US" sz="1800" dirty="0" smtClean="0"/>
          </a:p>
          <a:p>
            <a:r>
              <a:rPr lang="en-US" sz="1800" dirty="0" err="1" smtClean="0"/>
              <a:t>Acabas</a:t>
            </a:r>
            <a:r>
              <a:rPr lang="en-US" sz="1800" dirty="0" smtClean="0"/>
              <a:t> de </a:t>
            </a:r>
            <a:r>
              <a:rPr lang="en-US" sz="1800" dirty="0" err="1" smtClean="0"/>
              <a:t>conocer</a:t>
            </a:r>
            <a:r>
              <a:rPr lang="en-US" sz="1800" dirty="0" smtClean="0"/>
              <a:t> a </a:t>
            </a:r>
            <a:r>
              <a:rPr lang="en-US" sz="1800" dirty="0" err="1" smtClean="0"/>
              <a:t>una</a:t>
            </a:r>
            <a:r>
              <a:rPr lang="en-US" sz="1800" dirty="0" smtClean="0"/>
              <a:t> persona </a:t>
            </a:r>
            <a:r>
              <a:rPr lang="en-US" sz="1800" dirty="0" err="1" smtClean="0"/>
              <a:t>famosa</a:t>
            </a:r>
            <a:r>
              <a:rPr lang="en-US" sz="1800" dirty="0" smtClean="0"/>
              <a:t> a la </a:t>
            </a:r>
            <a:r>
              <a:rPr lang="en-US" sz="1800" dirty="0" err="1" smtClean="0"/>
              <a:t>que</a:t>
            </a:r>
            <a:r>
              <a:rPr lang="en-US" sz="1800" dirty="0" smtClean="0"/>
              <a:t> </a:t>
            </a:r>
            <a:r>
              <a:rPr lang="en-US" sz="1800" dirty="0" err="1" smtClean="0"/>
              <a:t>admiras</a:t>
            </a:r>
            <a:r>
              <a:rPr lang="en-US" sz="1800" dirty="0" smtClean="0"/>
              <a:t> mucho y </a:t>
            </a:r>
            <a:r>
              <a:rPr lang="en-US" sz="1800" dirty="0" err="1" smtClean="0"/>
              <a:t>tienes</a:t>
            </a:r>
            <a:r>
              <a:rPr lang="en-US" sz="1800" dirty="0" smtClean="0"/>
              <a:t> la </a:t>
            </a:r>
            <a:r>
              <a:rPr lang="en-US" sz="1800" dirty="0" err="1" smtClean="0"/>
              <a:t>oportunidad</a:t>
            </a:r>
            <a:r>
              <a:rPr lang="en-US" sz="1800" dirty="0" smtClean="0"/>
              <a:t> de </a:t>
            </a:r>
            <a:r>
              <a:rPr lang="en-US" sz="1800" dirty="0" err="1" smtClean="0"/>
              <a:t>hacerle</a:t>
            </a:r>
            <a:r>
              <a:rPr lang="en-US" sz="1800" dirty="0" smtClean="0"/>
              <a:t> 5 </a:t>
            </a:r>
            <a:r>
              <a:rPr lang="en-US" sz="1800" dirty="0" err="1" smtClean="0"/>
              <a:t>preguntas</a:t>
            </a:r>
            <a:r>
              <a:rPr lang="en-US" sz="1800" dirty="0" smtClean="0"/>
              <a:t>. </a:t>
            </a:r>
          </a:p>
          <a:p>
            <a:r>
              <a:rPr lang="en-US" sz="1800" dirty="0" smtClean="0">
                <a:latin typeface="Times New Roman"/>
                <a:cs typeface="Times New Roman"/>
              </a:rPr>
              <a:t>¿A </a:t>
            </a:r>
            <a:r>
              <a:rPr lang="en-US" sz="1800" dirty="0" err="1" smtClean="0">
                <a:latin typeface="Times New Roman"/>
                <a:cs typeface="Times New Roman"/>
              </a:rPr>
              <a:t>quién</a:t>
            </a:r>
            <a:r>
              <a:rPr lang="en-US" sz="1800" dirty="0" smtClean="0">
                <a:latin typeface="Times New Roman"/>
                <a:cs typeface="Times New Roman"/>
              </a:rPr>
              <a:t> </a:t>
            </a:r>
            <a:r>
              <a:rPr lang="en-US" sz="1800" dirty="0" err="1" smtClean="0">
                <a:latin typeface="Times New Roman"/>
                <a:cs typeface="Times New Roman"/>
              </a:rPr>
              <a:t>entrevistas</a:t>
            </a:r>
            <a:r>
              <a:rPr lang="en-US" sz="1800" dirty="0" smtClean="0">
                <a:latin typeface="Times New Roman"/>
                <a:cs typeface="Times New Roman"/>
              </a:rPr>
              <a:t>?</a:t>
            </a:r>
            <a:endParaRPr lang="en-US" sz="1800" dirty="0" smtClean="0"/>
          </a:p>
          <a:p>
            <a:r>
              <a:rPr lang="en-US" sz="1800" dirty="0" smtClean="0">
                <a:latin typeface="Times New Roman"/>
                <a:cs typeface="Times New Roman"/>
              </a:rPr>
              <a:t>¿</a:t>
            </a:r>
            <a:r>
              <a:rPr lang="en-US" sz="1800" dirty="0" err="1" smtClean="0">
                <a:latin typeface="Times New Roman"/>
                <a:cs typeface="Times New Roman"/>
              </a:rPr>
              <a:t>Qué</a:t>
            </a:r>
            <a:r>
              <a:rPr lang="en-US" sz="1800" dirty="0" smtClean="0">
                <a:latin typeface="Times New Roman"/>
                <a:cs typeface="Times New Roman"/>
              </a:rPr>
              <a:t> </a:t>
            </a:r>
            <a:r>
              <a:rPr lang="en-US" sz="1800" dirty="0" err="1" smtClean="0">
                <a:latin typeface="Times New Roman"/>
                <a:cs typeface="Times New Roman"/>
              </a:rPr>
              <a:t>preguntas</a:t>
            </a:r>
            <a:r>
              <a:rPr lang="en-US" sz="1800" dirty="0" smtClean="0">
                <a:latin typeface="Times New Roman"/>
                <a:cs typeface="Times New Roman"/>
              </a:rPr>
              <a:t> le </a:t>
            </a:r>
            <a:r>
              <a:rPr lang="en-US" sz="1800" dirty="0" err="1" smtClean="0">
                <a:latin typeface="Times New Roman"/>
                <a:cs typeface="Times New Roman"/>
              </a:rPr>
              <a:t>haces</a:t>
            </a:r>
            <a:r>
              <a:rPr lang="en-US" sz="1800" dirty="0" smtClean="0">
                <a:latin typeface="Times New Roman"/>
                <a:cs typeface="Times New Roman"/>
              </a:rPr>
              <a:t>?</a:t>
            </a:r>
            <a:endParaRPr lang="en-US" sz="1800" dirty="0" smtClean="0"/>
          </a:p>
          <a:p>
            <a:endParaRPr lang="en-US" sz="1800" dirty="0" smtClean="0"/>
          </a:p>
          <a:p>
            <a:endParaRPr lang="en-US" sz="1800" dirty="0" smtClean="0"/>
          </a:p>
        </p:txBody>
      </p:sp>
      <p:sp>
        <p:nvSpPr>
          <p:cNvPr id="8" name="Rectangle 7"/>
          <p:cNvSpPr/>
          <p:nvPr/>
        </p:nvSpPr>
        <p:spPr>
          <a:xfrm>
            <a:off x="0" y="0"/>
            <a:ext cx="838200" cy="6858000"/>
          </a:xfrm>
          <a:prstGeom prst="rect">
            <a:avLst/>
          </a:prstGeom>
          <a:blipFill>
            <a:blip r:embed="rId3" cstate="prin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14400" y="381000"/>
            <a:ext cx="2449197" cy="923330"/>
          </a:xfrm>
          <a:prstGeom prst="rect">
            <a:avLst/>
          </a:prstGeom>
          <a:noFill/>
        </p:spPr>
        <p:txBody>
          <a:bodyPr wrap="none" lIns="91440" tIns="45720" rIns="91440" bIns="45720">
            <a:spAutoFit/>
          </a:bodyPr>
          <a:lstStyle/>
          <a:p>
            <a:pPr algn="ctr"/>
            <a:r>
              <a:rPr lang="en-US" sz="5400" b="1" cap="all" spc="0" dirty="0" err="1"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repaso</a:t>
            </a:r>
            <a:endParaRPr lang="en-US" sz="54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ox(in)">
                                      <p:cBhvr>
                                        <p:cTn id="7" dur="500"/>
                                        <p:tgtEl>
                                          <p:spTgt spid="7">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ox(in)">
                                      <p:cBhvr>
                                        <p:cTn id="10" dur="500"/>
                                        <p:tgtEl>
                                          <p:spTgt spid="7">
                                            <p:txEl>
                                              <p:pRg st="2" end="2"/>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box(in)">
                                      <p:cBhvr>
                                        <p:cTn id="13" dur="500"/>
                                        <p:tgtEl>
                                          <p:spTgt spid="7">
                                            <p:txEl>
                                              <p:pRg st="4" end="4"/>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animEffect transition="in" filter="box(in)">
                                      <p:cBhvr>
                                        <p:cTn id="16" dur="500"/>
                                        <p:tgtEl>
                                          <p:spTgt spid="7">
                                            <p:txEl>
                                              <p:pRg st="6" end="6"/>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Effect transition="in" filter="box(in)">
                                      <p:cBhvr>
                                        <p:cTn id="19" dur="500"/>
                                        <p:tgtEl>
                                          <p:spTgt spid="7">
                                            <p:txEl>
                                              <p:pRg st="7" end="7"/>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box(in)">
                                      <p:cBhvr>
                                        <p:cTn id="22" dur="500"/>
                                        <p:tgtEl>
                                          <p:spTgt spid="7">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box(in)">
                                      <p:cBhvr>
                                        <p:cTn id="27" dur="500"/>
                                        <p:tgtEl>
                                          <p:spTgt spid="6">
                                            <p:txEl>
                                              <p:pRg st="0" end="0"/>
                                            </p:txEl>
                                          </p:spTgt>
                                        </p:tgtEl>
                                      </p:cBhvr>
                                    </p:animEffect>
                                  </p:childTnLst>
                                </p:cTn>
                              </p:par>
                              <p:par>
                                <p:cTn id="28" presetID="4" presetClass="entr" presetSubtype="16" fill="hold" nodeType="with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box(in)">
                                      <p:cBhvr>
                                        <p:cTn id="30" dur="500"/>
                                        <p:tgtEl>
                                          <p:spTgt spid="6">
                                            <p:txEl>
                                              <p:pRg st="1" end="1"/>
                                            </p:txEl>
                                          </p:spTgt>
                                        </p:tgtEl>
                                      </p:cBhvr>
                                    </p:animEffect>
                                  </p:childTnLst>
                                </p:cTn>
                              </p:par>
                              <p:par>
                                <p:cTn id="31" presetID="4" presetClass="entr" presetSubtype="16"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box(in)">
                                      <p:cBhvr>
                                        <p:cTn id="33" dur="500"/>
                                        <p:tgtEl>
                                          <p:spTgt spid="6">
                                            <p:txEl>
                                              <p:pRg st="3" end="3"/>
                                            </p:txEl>
                                          </p:spTgt>
                                        </p:tgtEl>
                                      </p:cBhvr>
                                    </p:animEffect>
                                  </p:childTnLst>
                                </p:cTn>
                              </p:par>
                              <p:par>
                                <p:cTn id="34" presetID="4" presetClass="entr" presetSubtype="16" fill="hold" nodeType="with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animEffect transition="in" filter="box(in)">
                                      <p:cBhvr>
                                        <p:cTn id="36" dur="500"/>
                                        <p:tgtEl>
                                          <p:spTgt spid="6">
                                            <p:txEl>
                                              <p:pRg st="5" end="5"/>
                                            </p:txEl>
                                          </p:spTgt>
                                        </p:tgtEl>
                                      </p:cBhvr>
                                    </p:animEffect>
                                  </p:childTnLst>
                                </p:cTn>
                              </p:par>
                              <p:par>
                                <p:cTn id="37" presetID="4" presetClass="entr" presetSubtype="16"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Effect transition="in" filter="box(in)">
                                      <p:cBhvr>
                                        <p:cTn id="39" dur="500"/>
                                        <p:tgtEl>
                                          <p:spTgt spid="6">
                                            <p:txEl>
                                              <p:pRg st="6" end="6"/>
                                            </p:txEl>
                                          </p:spTgt>
                                        </p:tgtEl>
                                      </p:cBhvr>
                                    </p:animEffect>
                                  </p:childTnLst>
                                </p:cTn>
                              </p:par>
                              <p:par>
                                <p:cTn id="40" presetID="4" presetClass="entr" presetSubtype="16" fill="hold" nodeType="with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box(in)">
                                      <p:cBhvr>
                                        <p:cTn id="42" dur="500"/>
                                        <p:tgtEl>
                                          <p:spTgt spid="6">
                                            <p:txEl>
                                              <p:pRg st="7" end="7"/>
                                            </p:txEl>
                                          </p:spTgt>
                                        </p:tgtEl>
                                      </p:cBhvr>
                                    </p:animEffect>
                                  </p:childTnLst>
                                </p:cTn>
                              </p:par>
                              <p:par>
                                <p:cTn id="43" presetID="4" presetClass="entr" presetSubtype="16" fill="hold"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animEffect transition="in" filter="box(in)">
                                      <p:cBhvr>
                                        <p:cTn id="45" dur="500"/>
                                        <p:tgtEl>
                                          <p:spTgt spid="6">
                                            <p:txEl>
                                              <p:pRg st="9" end="9"/>
                                            </p:txEl>
                                          </p:spTgt>
                                        </p:tgtEl>
                                      </p:cBhvr>
                                    </p:animEffect>
                                  </p:childTnLst>
                                </p:cTn>
                              </p:par>
                              <p:par>
                                <p:cTn id="46" presetID="4" presetClass="entr" presetSubtype="16"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box(in)">
                                      <p:cBhvr>
                                        <p:cTn id="48" dur="500"/>
                                        <p:tgtEl>
                                          <p:spTgt spid="6">
                                            <p:txEl>
                                              <p:pRg st="10" end="10"/>
                                            </p:txEl>
                                          </p:spTgt>
                                        </p:tgtEl>
                                      </p:cBhvr>
                                    </p:animEffect>
                                  </p:childTnLst>
                                </p:cTn>
                              </p:par>
                              <p:par>
                                <p:cTn id="49" presetID="4" presetClass="entr" presetSubtype="16" fill="hold" nodeType="with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animEffect transition="in" filter="box(in)">
                                      <p:cBhvr>
                                        <p:cTn id="51" dur="5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3" cstate="print"/>
          <a:srcRect l="20389" t="17919" r="26073" b="34812"/>
          <a:stretch>
            <a:fillRect/>
          </a:stretch>
        </p:blipFill>
        <p:spPr bwMode="auto">
          <a:xfrm>
            <a:off x="990600" y="0"/>
            <a:ext cx="8153400" cy="3200400"/>
          </a:xfrm>
          <a:prstGeom prst="rect">
            <a:avLst/>
          </a:prstGeom>
          <a:noFill/>
          <a:ln w="9525">
            <a:solidFill>
              <a:srgbClr val="C00000">
                <a:alpha val="68000"/>
              </a:srgbClr>
            </a:solidFill>
            <a:miter lim="800000"/>
            <a:headEnd/>
            <a:tailEnd/>
          </a:ln>
        </p:spPr>
      </p:pic>
      <p:sp>
        <p:nvSpPr>
          <p:cNvPr id="6" name="Rectangle 5"/>
          <p:cNvSpPr/>
          <p:nvPr/>
        </p:nvSpPr>
        <p:spPr>
          <a:xfrm>
            <a:off x="0" y="0"/>
            <a:ext cx="914400" cy="6858000"/>
          </a:xfrm>
          <a:prstGeom prst="rect">
            <a:avLst/>
          </a:prstGeom>
          <a:blipFill>
            <a:blip r:embed="rId4"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90600" y="3352800"/>
            <a:ext cx="8153400" cy="2923877"/>
          </a:xfrm>
          <a:prstGeom prst="rect">
            <a:avLst/>
          </a:prstGeom>
          <a:noFill/>
        </p:spPr>
        <p:txBody>
          <a:bodyPr wrap="square" rtlCol="0">
            <a:spAutoFit/>
          </a:bodyPr>
          <a:lstStyle/>
          <a:p>
            <a:r>
              <a:rPr lang="en-US" sz="2400" b="1" dirty="0" err="1" smtClean="0"/>
              <a:t>Actividad</a:t>
            </a:r>
            <a:r>
              <a:rPr lang="en-US" sz="2400" b="1" dirty="0" smtClean="0"/>
              <a:t> 2</a:t>
            </a:r>
          </a:p>
          <a:p>
            <a:r>
              <a:rPr lang="en-US" sz="2000" dirty="0" smtClean="0"/>
              <a:t>Completa la </a:t>
            </a:r>
            <a:r>
              <a:rPr lang="en-US" sz="2000" dirty="0" err="1" smtClean="0"/>
              <a:t>siguiente</a:t>
            </a:r>
            <a:r>
              <a:rPr lang="en-US" sz="2000" dirty="0" smtClean="0"/>
              <a:t> </a:t>
            </a:r>
            <a:r>
              <a:rPr lang="en-US" sz="2000" dirty="0" err="1" smtClean="0"/>
              <a:t>descripción</a:t>
            </a:r>
            <a:r>
              <a:rPr lang="en-US" sz="2000" dirty="0" smtClean="0"/>
              <a:t> </a:t>
            </a:r>
            <a:r>
              <a:rPr lang="en-US" sz="2000" dirty="0" err="1" smtClean="0"/>
              <a:t>sobre</a:t>
            </a:r>
            <a:r>
              <a:rPr lang="en-US" sz="2000" dirty="0" smtClean="0"/>
              <a:t> </a:t>
            </a:r>
            <a:r>
              <a:rPr lang="en-US" sz="2000" dirty="0" err="1" smtClean="0"/>
              <a:t>las</a:t>
            </a:r>
            <a:r>
              <a:rPr lang="en-US" sz="2000" dirty="0" smtClean="0"/>
              <a:t> </a:t>
            </a:r>
            <a:r>
              <a:rPr lang="en-US" sz="2000" dirty="0" err="1" smtClean="0"/>
              <a:t>actividades</a:t>
            </a:r>
            <a:r>
              <a:rPr lang="en-US" sz="2000" dirty="0" smtClean="0"/>
              <a:t> de Lucas y </a:t>
            </a:r>
            <a:r>
              <a:rPr lang="en-US" sz="2000" dirty="0" err="1" smtClean="0"/>
              <a:t>Camila</a:t>
            </a:r>
            <a:r>
              <a:rPr lang="en-US" sz="2000" dirty="0" smtClean="0"/>
              <a:t>. </a:t>
            </a:r>
            <a:r>
              <a:rPr lang="en-US" sz="2000" dirty="0" err="1" smtClean="0"/>
              <a:t>Conjuga</a:t>
            </a:r>
            <a:r>
              <a:rPr lang="en-US" sz="2000" dirty="0" smtClean="0"/>
              <a:t> los </a:t>
            </a:r>
            <a:r>
              <a:rPr lang="en-US" sz="2000" dirty="0" err="1" smtClean="0"/>
              <a:t>verbos</a:t>
            </a:r>
            <a:r>
              <a:rPr lang="en-US" sz="2000" dirty="0" smtClean="0"/>
              <a:t> </a:t>
            </a:r>
            <a:r>
              <a:rPr lang="en-US" sz="2000" dirty="0" err="1" smtClean="0"/>
              <a:t>usando</a:t>
            </a:r>
            <a:r>
              <a:rPr lang="en-US" sz="2000" dirty="0" smtClean="0"/>
              <a:t> </a:t>
            </a:r>
            <a:r>
              <a:rPr lang="en-US" sz="2000" i="1" dirty="0" smtClean="0"/>
              <a:t>el </a:t>
            </a:r>
            <a:r>
              <a:rPr lang="en-US" sz="2000" i="1" dirty="0" err="1" smtClean="0"/>
              <a:t>presente</a:t>
            </a:r>
            <a:r>
              <a:rPr lang="en-US" sz="2000" i="1" dirty="0" smtClean="0"/>
              <a:t> de </a:t>
            </a:r>
            <a:r>
              <a:rPr lang="en-US" sz="2000" i="1" dirty="0" err="1" smtClean="0"/>
              <a:t>indicativo</a:t>
            </a:r>
            <a:r>
              <a:rPr lang="en-US" sz="2000" dirty="0" smtClean="0"/>
              <a:t>.</a:t>
            </a:r>
          </a:p>
          <a:p>
            <a:endParaRPr lang="en-US" sz="2000" dirty="0" smtClean="0"/>
          </a:p>
          <a:p>
            <a:r>
              <a:rPr lang="en-US" sz="2000" dirty="0" smtClean="0"/>
              <a:t>Lucas y </a:t>
            </a:r>
            <a:r>
              <a:rPr lang="en-US" sz="2000" dirty="0" err="1" smtClean="0"/>
              <a:t>Camila</a:t>
            </a:r>
            <a:r>
              <a:rPr lang="en-US" sz="2000" dirty="0" smtClean="0"/>
              <a:t> </a:t>
            </a:r>
            <a:r>
              <a:rPr lang="en-US" sz="2000" u="sng" dirty="0" smtClean="0"/>
              <a:t>_______</a:t>
            </a:r>
            <a:r>
              <a:rPr lang="en-US" sz="2000" dirty="0" smtClean="0"/>
              <a:t> (vivir) en Chile. Ella __________ (</a:t>
            </a:r>
            <a:r>
              <a:rPr lang="en-US" sz="2000" dirty="0" err="1" smtClean="0"/>
              <a:t>estar</a:t>
            </a:r>
            <a:r>
              <a:rPr lang="en-US" sz="2000" dirty="0" smtClean="0"/>
              <a:t>) </a:t>
            </a:r>
            <a:r>
              <a:rPr lang="en-US" sz="2000" dirty="0" err="1" smtClean="0"/>
              <a:t>haciendo</a:t>
            </a:r>
            <a:r>
              <a:rPr lang="en-US" sz="2000" dirty="0" smtClean="0"/>
              <a:t> </a:t>
            </a:r>
            <a:r>
              <a:rPr lang="en-US" sz="2000" dirty="0" err="1" smtClean="0"/>
              <a:t>una</a:t>
            </a:r>
            <a:r>
              <a:rPr lang="en-US" sz="2000" dirty="0" smtClean="0"/>
              <a:t> </a:t>
            </a:r>
            <a:r>
              <a:rPr lang="en-US" sz="2000" dirty="0" err="1" smtClean="0"/>
              <a:t>pasantía</a:t>
            </a:r>
            <a:r>
              <a:rPr lang="en-US" sz="2000" dirty="0" smtClean="0"/>
              <a:t> y </a:t>
            </a:r>
            <a:r>
              <a:rPr lang="en-US" sz="2000" dirty="0" err="1" smtClean="0"/>
              <a:t>él</a:t>
            </a:r>
            <a:r>
              <a:rPr lang="en-US" sz="2000" dirty="0" smtClean="0"/>
              <a:t> ______________ (</a:t>
            </a:r>
            <a:r>
              <a:rPr lang="en-US" sz="2000" dirty="0" err="1" smtClean="0"/>
              <a:t>estudiar</a:t>
            </a:r>
            <a:r>
              <a:rPr lang="en-US" sz="2000" dirty="0" smtClean="0"/>
              <a:t>) </a:t>
            </a:r>
            <a:r>
              <a:rPr lang="en-US" sz="2000" dirty="0" err="1" smtClean="0"/>
              <a:t>economía</a:t>
            </a:r>
            <a:r>
              <a:rPr lang="en-US" sz="2000" dirty="0" smtClean="0"/>
              <a:t>. </a:t>
            </a:r>
            <a:r>
              <a:rPr lang="en-US" sz="2000" dirty="0" err="1" smtClean="0"/>
              <a:t>Ellos</a:t>
            </a:r>
            <a:r>
              <a:rPr lang="en-US" sz="2000" dirty="0" smtClean="0"/>
              <a:t> ____________ (ser) de </a:t>
            </a:r>
            <a:r>
              <a:rPr lang="en-US" sz="2000" dirty="0" err="1" smtClean="0"/>
              <a:t>países</a:t>
            </a:r>
            <a:r>
              <a:rPr lang="en-US" sz="2000" dirty="0" smtClean="0"/>
              <a:t> </a:t>
            </a:r>
            <a:r>
              <a:rPr lang="en-US" sz="2000" dirty="0" err="1" smtClean="0"/>
              <a:t>diferentes</a:t>
            </a:r>
            <a:r>
              <a:rPr lang="en-US" sz="2000" dirty="0" smtClean="0"/>
              <a:t>. Lucas </a:t>
            </a:r>
            <a:r>
              <a:rPr lang="en-US" sz="2000" dirty="0" err="1" smtClean="0"/>
              <a:t>es</a:t>
            </a:r>
            <a:r>
              <a:rPr lang="en-US" sz="2000" dirty="0" smtClean="0"/>
              <a:t> </a:t>
            </a:r>
            <a:r>
              <a:rPr lang="en-US" sz="2000" dirty="0" err="1" smtClean="0"/>
              <a:t>chileno</a:t>
            </a:r>
            <a:r>
              <a:rPr lang="en-US" sz="2000" dirty="0" smtClean="0"/>
              <a:t> y </a:t>
            </a:r>
            <a:r>
              <a:rPr lang="en-US" sz="2000" dirty="0" err="1" smtClean="0"/>
              <a:t>Camila</a:t>
            </a:r>
            <a:r>
              <a:rPr lang="en-US" sz="2000" dirty="0" smtClean="0"/>
              <a:t> </a:t>
            </a:r>
            <a:r>
              <a:rPr lang="en-US" sz="2000" dirty="0" err="1" smtClean="0"/>
              <a:t>es</a:t>
            </a:r>
            <a:r>
              <a:rPr lang="en-US" sz="2000" dirty="0" smtClean="0"/>
              <a:t> </a:t>
            </a:r>
            <a:r>
              <a:rPr lang="en-US" sz="2000" dirty="0" err="1" smtClean="0"/>
              <a:t>mexicana</a:t>
            </a:r>
            <a:r>
              <a:rPr lang="en-US" sz="2000" dirty="0" smtClean="0"/>
              <a:t>.   Los dos ______________ (</a:t>
            </a:r>
            <a:r>
              <a:rPr lang="en-US" sz="2000" dirty="0" err="1" smtClean="0"/>
              <a:t>bromear</a:t>
            </a:r>
            <a:r>
              <a:rPr lang="en-US" sz="2000" dirty="0" smtClean="0"/>
              <a:t>) mucho </a:t>
            </a:r>
            <a:r>
              <a:rPr lang="en-US" sz="2000" dirty="0" err="1" smtClean="0"/>
              <a:t>cuando</a:t>
            </a:r>
            <a:r>
              <a:rPr lang="en-US" sz="2000" dirty="0" smtClean="0"/>
              <a:t> </a:t>
            </a:r>
            <a:r>
              <a:rPr lang="en-US" sz="2000" dirty="0" err="1" smtClean="0"/>
              <a:t>están</a:t>
            </a:r>
            <a:r>
              <a:rPr lang="en-US" sz="2000" dirty="0" smtClean="0"/>
              <a:t> </a:t>
            </a:r>
            <a:r>
              <a:rPr lang="en-US" sz="2000" dirty="0" err="1" smtClean="0"/>
              <a:t>haciendo</a:t>
            </a:r>
            <a:r>
              <a:rPr lang="en-US" sz="2000" dirty="0" smtClean="0"/>
              <a:t> </a:t>
            </a:r>
            <a:r>
              <a:rPr lang="en-US" sz="2000" dirty="0" err="1" smtClean="0"/>
              <a:t>las</a:t>
            </a:r>
            <a:r>
              <a:rPr lang="en-US" sz="2000" dirty="0" smtClean="0"/>
              <a:t> </a:t>
            </a:r>
            <a:r>
              <a:rPr lang="en-US" sz="2000" dirty="0" err="1" smtClean="0"/>
              <a:t>grabaciones</a:t>
            </a:r>
            <a:r>
              <a:rPr lang="en-US" sz="2000" dirty="0" smtClean="0"/>
              <a:t> </a:t>
            </a:r>
            <a:r>
              <a:rPr lang="en-US" sz="2000" dirty="0" err="1" smtClean="0"/>
              <a:t>para</a:t>
            </a:r>
            <a:r>
              <a:rPr lang="en-US" sz="2000" dirty="0" smtClean="0"/>
              <a:t> </a:t>
            </a:r>
            <a:r>
              <a:rPr lang="en-US" sz="2000" dirty="0" err="1" smtClean="0"/>
              <a:t>su</a:t>
            </a:r>
            <a:r>
              <a:rPr lang="en-US" sz="2000" dirty="0" smtClean="0"/>
              <a:t> podcast. </a:t>
            </a:r>
            <a:endParaRPr lang="en-US" sz="2000" dirty="0"/>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1"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ox(in)">
                                      <p:cBhvr>
                                        <p:cTn id="7" dur="500"/>
                                        <p:tgtEl>
                                          <p:spTgt spid="7">
                                            <p:txEl>
                                              <p:pRg st="0" end="0"/>
                                            </p:txEl>
                                          </p:spTgt>
                                        </p:tgtEl>
                                      </p:cBhvr>
                                    </p:animEffect>
                                  </p:childTnLst>
                                </p:cTn>
                              </p:par>
                              <p:par>
                                <p:cTn id="8" presetID="4" presetClass="entr" presetSubtype="16" fill="hold" grpId="1"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ox(in)">
                                      <p:cBhvr>
                                        <p:cTn id="10" dur="500"/>
                                        <p:tgtEl>
                                          <p:spTgt spid="7">
                                            <p:txEl>
                                              <p:pRg st="1" end="1"/>
                                            </p:txEl>
                                          </p:spTgt>
                                        </p:tgtEl>
                                      </p:cBhvr>
                                    </p:animEffect>
                                  </p:childTnLst>
                                </p:cTn>
                              </p:par>
                              <p:par>
                                <p:cTn id="11" presetID="4" presetClass="entr" presetSubtype="16" fill="hold" grpId="1"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box(in)">
                                      <p:cBhvr>
                                        <p:cTn id="13"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uiExpan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4572000" y="228600"/>
            <a:ext cx="4572000" cy="6629400"/>
          </a:xfrm>
        </p:spPr>
        <p:txBody>
          <a:bodyPr>
            <a:normAutofit/>
          </a:bodyPr>
          <a:lstStyle/>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endParaRPr lang="en-US" sz="2000" b="1" dirty="0" smtClean="0"/>
          </a:p>
          <a:p>
            <a:pPr>
              <a:buNone/>
            </a:pPr>
            <a:r>
              <a:rPr lang="en-US" sz="2000" b="1" dirty="0" err="1" smtClean="0"/>
              <a:t>Actividad</a:t>
            </a:r>
            <a:r>
              <a:rPr lang="en-US" sz="2000" b="1" dirty="0" smtClean="0"/>
              <a:t> 3</a:t>
            </a:r>
          </a:p>
          <a:p>
            <a:pPr marL="0" indent="0">
              <a:buNone/>
            </a:pPr>
            <a:r>
              <a:rPr lang="en-US" sz="2000" i="1" dirty="0" err="1" smtClean="0"/>
              <a:t>Trabajo</a:t>
            </a:r>
            <a:r>
              <a:rPr lang="en-US" sz="2000" i="1" dirty="0" smtClean="0"/>
              <a:t> en </a:t>
            </a:r>
            <a:r>
              <a:rPr lang="en-US" sz="2000" i="1" dirty="0" err="1" smtClean="0"/>
              <a:t>grupo</a:t>
            </a:r>
            <a:r>
              <a:rPr lang="en-US" sz="2000" dirty="0" smtClean="0"/>
              <a:t>. </a:t>
            </a:r>
            <a:r>
              <a:rPr lang="en-US" sz="2000" dirty="0" err="1" smtClean="0"/>
              <a:t>Usa</a:t>
            </a:r>
            <a:r>
              <a:rPr lang="en-US" sz="2000" dirty="0" smtClean="0"/>
              <a:t> los </a:t>
            </a:r>
            <a:r>
              <a:rPr lang="en-US" sz="2000" dirty="0" err="1" smtClean="0"/>
              <a:t>verbos</a:t>
            </a:r>
            <a:r>
              <a:rPr lang="en-US" sz="2000" dirty="0" smtClean="0"/>
              <a:t> </a:t>
            </a:r>
            <a:r>
              <a:rPr lang="en-US" sz="2000" dirty="0" err="1" smtClean="0"/>
              <a:t>que</a:t>
            </a:r>
            <a:r>
              <a:rPr lang="en-US" sz="2000" dirty="0" smtClean="0"/>
              <a:t> </a:t>
            </a:r>
            <a:r>
              <a:rPr lang="en-US" sz="2000" dirty="0" err="1" smtClean="0"/>
              <a:t>aparecen</a:t>
            </a:r>
            <a:r>
              <a:rPr lang="en-US" sz="2000" dirty="0" smtClean="0"/>
              <a:t> en el </a:t>
            </a:r>
            <a:r>
              <a:rPr lang="en-US" sz="2000" dirty="0" err="1" smtClean="0"/>
              <a:t>cuadro</a:t>
            </a:r>
            <a:r>
              <a:rPr lang="en-US" sz="2000" dirty="0" smtClean="0"/>
              <a:t> y </a:t>
            </a:r>
            <a:r>
              <a:rPr lang="en-US" sz="2000" dirty="0" err="1" smtClean="0"/>
              <a:t>haz</a:t>
            </a:r>
            <a:r>
              <a:rPr lang="en-US" sz="2000" dirty="0" smtClean="0"/>
              <a:t> </a:t>
            </a:r>
            <a:r>
              <a:rPr lang="en-US" sz="2000" dirty="0" err="1" smtClean="0"/>
              <a:t>preguntas</a:t>
            </a:r>
            <a:r>
              <a:rPr lang="en-US" sz="2000" dirty="0" smtClean="0"/>
              <a:t> a </a:t>
            </a:r>
            <a:r>
              <a:rPr lang="en-US" sz="2000" dirty="0" err="1" smtClean="0"/>
              <a:t>tus</a:t>
            </a:r>
            <a:r>
              <a:rPr lang="en-US" sz="2000" dirty="0" smtClean="0"/>
              <a:t> </a:t>
            </a:r>
            <a:r>
              <a:rPr lang="en-US" sz="2000" dirty="0" err="1" smtClean="0"/>
              <a:t>compañeros</a:t>
            </a:r>
            <a:r>
              <a:rPr lang="en-US" sz="2000" dirty="0" smtClean="0"/>
              <a:t> de </a:t>
            </a:r>
            <a:r>
              <a:rPr lang="en-US" sz="2000" dirty="0" err="1" smtClean="0"/>
              <a:t>clase</a:t>
            </a:r>
            <a:r>
              <a:rPr lang="en-US" sz="2000" dirty="0" smtClean="0"/>
              <a:t> </a:t>
            </a:r>
            <a:r>
              <a:rPr lang="en-US" sz="2000" dirty="0" err="1" smtClean="0"/>
              <a:t>sobre</a:t>
            </a:r>
            <a:r>
              <a:rPr lang="en-US" sz="2000" dirty="0" smtClean="0"/>
              <a:t> </a:t>
            </a:r>
            <a:r>
              <a:rPr lang="en-US" sz="2000" dirty="0" err="1" smtClean="0"/>
              <a:t>las</a:t>
            </a:r>
            <a:r>
              <a:rPr lang="en-US" sz="2000" dirty="0" smtClean="0"/>
              <a:t> </a:t>
            </a:r>
            <a:r>
              <a:rPr lang="en-US" sz="2000" dirty="0" err="1" smtClean="0"/>
              <a:t>actividades</a:t>
            </a:r>
            <a:r>
              <a:rPr lang="en-US" sz="2000" dirty="0" smtClean="0"/>
              <a:t> </a:t>
            </a:r>
            <a:r>
              <a:rPr lang="en-US" sz="2000" dirty="0" err="1" smtClean="0"/>
              <a:t>que</a:t>
            </a:r>
            <a:r>
              <a:rPr lang="en-US" sz="2000" dirty="0" smtClean="0"/>
              <a:t> </a:t>
            </a:r>
            <a:r>
              <a:rPr lang="en-US" sz="2000" dirty="0" err="1" smtClean="0"/>
              <a:t>hacen</a:t>
            </a:r>
            <a:r>
              <a:rPr lang="en-US" sz="2000" dirty="0" smtClean="0"/>
              <a:t>.</a:t>
            </a:r>
          </a:p>
          <a:p>
            <a:pPr marL="0" indent="0">
              <a:buNone/>
            </a:pPr>
            <a:r>
              <a:rPr lang="en-US" sz="2000" dirty="0" err="1" smtClean="0"/>
              <a:t>Ej</a:t>
            </a:r>
            <a:r>
              <a:rPr lang="en-US" sz="2000" dirty="0" smtClean="0"/>
              <a:t>. </a:t>
            </a:r>
            <a:r>
              <a:rPr lang="en-US" sz="2000" dirty="0" smtClean="0">
                <a:latin typeface="Times New Roman"/>
                <a:cs typeface="Times New Roman"/>
              </a:rPr>
              <a:t>¿</a:t>
            </a:r>
            <a:r>
              <a:rPr lang="en-US" sz="2000" b="1" dirty="0" err="1" smtClean="0"/>
              <a:t>Miras</a:t>
            </a:r>
            <a:r>
              <a:rPr lang="en-US" sz="2000" b="1" dirty="0" smtClean="0"/>
              <a:t> </a:t>
            </a:r>
            <a:r>
              <a:rPr lang="en-US" sz="2000" dirty="0" smtClean="0"/>
              <a:t>la </a:t>
            </a:r>
            <a:r>
              <a:rPr lang="en-US" sz="2000" dirty="0" err="1" smtClean="0"/>
              <a:t>televisión</a:t>
            </a:r>
            <a:r>
              <a:rPr lang="en-US" sz="2000" dirty="0" smtClean="0"/>
              <a:t> </a:t>
            </a:r>
            <a:r>
              <a:rPr lang="en-US" sz="2000" dirty="0" err="1" smtClean="0"/>
              <a:t>por</a:t>
            </a:r>
            <a:r>
              <a:rPr lang="en-US" sz="2000" dirty="0" smtClean="0"/>
              <a:t> la </a:t>
            </a:r>
            <a:r>
              <a:rPr lang="en-US" sz="2000" dirty="0" err="1" smtClean="0"/>
              <a:t>noche</a:t>
            </a:r>
            <a:r>
              <a:rPr lang="en-US" sz="2000" dirty="0" smtClean="0"/>
              <a:t>?</a:t>
            </a:r>
          </a:p>
          <a:p>
            <a:pPr marL="0" indent="0">
              <a:buNone/>
            </a:pPr>
            <a:r>
              <a:rPr lang="en-US" sz="2000" dirty="0" smtClean="0">
                <a:latin typeface="Times New Roman"/>
                <a:cs typeface="Times New Roman"/>
              </a:rPr>
              <a:t>     ¿</a:t>
            </a:r>
            <a:r>
              <a:rPr lang="en-US" sz="2000" b="1" dirty="0" err="1" smtClean="0">
                <a:latin typeface="Times New Roman"/>
                <a:cs typeface="Times New Roman"/>
              </a:rPr>
              <a:t>Faltas</a:t>
            </a:r>
            <a:r>
              <a:rPr lang="en-US" sz="2000" dirty="0" smtClean="0">
                <a:latin typeface="Times New Roman"/>
                <a:cs typeface="Times New Roman"/>
              </a:rPr>
              <a:t> a </a:t>
            </a:r>
            <a:r>
              <a:rPr lang="en-US" sz="2000" dirty="0" err="1" smtClean="0">
                <a:latin typeface="Times New Roman"/>
                <a:cs typeface="Times New Roman"/>
              </a:rPr>
              <a:t>clase</a:t>
            </a:r>
            <a:r>
              <a:rPr lang="en-US" sz="2000" dirty="0" smtClean="0">
                <a:latin typeface="Times New Roman"/>
                <a:cs typeface="Times New Roman"/>
              </a:rPr>
              <a:t> con </a:t>
            </a:r>
            <a:r>
              <a:rPr lang="en-US" sz="2000" dirty="0" err="1" smtClean="0">
                <a:latin typeface="Times New Roman"/>
                <a:cs typeface="Times New Roman"/>
              </a:rPr>
              <a:t>frecuencia</a:t>
            </a:r>
            <a:r>
              <a:rPr lang="en-US" sz="2000" dirty="0" smtClean="0">
                <a:latin typeface="Times New Roman"/>
                <a:cs typeface="Times New Roman"/>
              </a:rPr>
              <a:t>?</a:t>
            </a:r>
            <a:endParaRPr lang="en-US" sz="2000" dirty="0" smtClean="0"/>
          </a:p>
          <a:p>
            <a:pPr marL="0" indent="0">
              <a:buNone/>
            </a:pPr>
            <a:endParaRPr lang="en-US" sz="2000" dirty="0" smtClean="0"/>
          </a:p>
          <a:p>
            <a:pPr marL="0" indent="0">
              <a:buNone/>
            </a:pPr>
            <a:endParaRPr lang="en-US" dirty="0" smtClean="0"/>
          </a:p>
        </p:txBody>
      </p:sp>
      <p:pic>
        <p:nvPicPr>
          <p:cNvPr id="3076" name="Picture 4"/>
          <p:cNvPicPr>
            <a:picLocks noGrp="1" noChangeAspect="1" noChangeArrowheads="1"/>
          </p:cNvPicPr>
          <p:nvPr>
            <p:ph sz="half" idx="1"/>
          </p:nvPr>
        </p:nvPicPr>
        <p:blipFill>
          <a:blip r:embed="rId3" cstate="print"/>
          <a:srcRect l="27692" t="10946" r="32447" b="19592"/>
          <a:stretch>
            <a:fillRect/>
          </a:stretch>
        </p:blipFill>
        <p:spPr bwMode="auto">
          <a:xfrm>
            <a:off x="381000" y="0"/>
            <a:ext cx="4114800" cy="6858000"/>
          </a:xfrm>
          <a:prstGeom prst="rect">
            <a:avLst/>
          </a:prstGeom>
          <a:noFill/>
          <a:ln w="9525">
            <a:solidFill>
              <a:srgbClr val="C00000">
                <a:alpha val="59000"/>
              </a:srgbClr>
            </a:solidFill>
            <a:miter lim="800000"/>
            <a:headEnd/>
            <a:tailEnd/>
          </a:ln>
        </p:spPr>
      </p:pic>
      <p:sp>
        <p:nvSpPr>
          <p:cNvPr id="13" name="Rectangle 12"/>
          <p:cNvSpPr/>
          <p:nvPr/>
        </p:nvSpPr>
        <p:spPr>
          <a:xfrm>
            <a:off x="0" y="0"/>
            <a:ext cx="457200" cy="6858000"/>
          </a:xfrm>
          <a:prstGeom prst="rect">
            <a:avLst/>
          </a:prstGeom>
          <a:blipFill>
            <a:blip r:embed="rId4"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nvGraphicFramePr>
        <p:xfrm>
          <a:off x="4724400" y="228600"/>
          <a:ext cx="4191000" cy="3048000"/>
        </p:xfrm>
        <a:graphic>
          <a:graphicData uri="http://schemas.openxmlformats.org/drawingml/2006/table">
            <a:tbl>
              <a:tblPr firstRow="1" bandRow="1">
                <a:tableStyleId>{1E171933-4619-4E11-9A3F-F7608DF75F80}</a:tableStyleId>
              </a:tblPr>
              <a:tblGrid>
                <a:gridCol w="4191000"/>
              </a:tblGrid>
              <a:tr h="681318">
                <a:tc>
                  <a:txBody>
                    <a:bodyPr/>
                    <a:lstStyle/>
                    <a:p>
                      <a:pPr algn="ctr"/>
                      <a:r>
                        <a:rPr lang="en-US" sz="1600" dirty="0" err="1" smtClean="0"/>
                        <a:t>Conjugación</a:t>
                      </a:r>
                      <a:r>
                        <a:rPr lang="en-US" sz="1600" dirty="0" smtClean="0"/>
                        <a:t> </a:t>
                      </a:r>
                      <a:r>
                        <a:rPr lang="en-US" sz="1600" dirty="0" err="1" smtClean="0"/>
                        <a:t>verbos</a:t>
                      </a:r>
                      <a:r>
                        <a:rPr lang="en-US" sz="1600" dirty="0" smtClean="0"/>
                        <a:t>  </a:t>
                      </a:r>
                      <a:r>
                        <a:rPr lang="en-US" sz="1600" dirty="0" err="1" smtClean="0"/>
                        <a:t>que</a:t>
                      </a:r>
                      <a:r>
                        <a:rPr lang="en-US" sz="1600" dirty="0" smtClean="0"/>
                        <a:t> </a:t>
                      </a:r>
                      <a:r>
                        <a:rPr lang="en-US" sz="1600" dirty="0" err="1" smtClean="0"/>
                        <a:t>terminan</a:t>
                      </a:r>
                      <a:r>
                        <a:rPr lang="en-US" sz="1600" baseline="0" dirty="0" smtClean="0"/>
                        <a:t> en  –AR.              </a:t>
                      </a:r>
                      <a:r>
                        <a:rPr lang="en-US" sz="1600" baseline="0" dirty="0" err="1" smtClean="0"/>
                        <a:t>trabaj</a:t>
                      </a:r>
                      <a:r>
                        <a:rPr lang="en-US" sz="1600" baseline="0" dirty="0" err="1" smtClean="0">
                          <a:solidFill>
                            <a:schemeClr val="tx1"/>
                          </a:solidFill>
                        </a:rPr>
                        <a:t>ar</a:t>
                      </a:r>
                      <a:endParaRPr lang="en-US" sz="1600" b="1" dirty="0">
                        <a:solidFill>
                          <a:schemeClr val="tx1"/>
                        </a:solidFill>
                      </a:endParaRPr>
                    </a:p>
                  </a:txBody>
                  <a:tcPr/>
                </a:tc>
              </a:tr>
              <a:tr h="394447">
                <a:tc>
                  <a:txBody>
                    <a:bodyPr/>
                    <a:lstStyle/>
                    <a:p>
                      <a:r>
                        <a:rPr lang="en-US" sz="1600" dirty="0" err="1" smtClean="0"/>
                        <a:t>Yo</a:t>
                      </a:r>
                      <a:r>
                        <a:rPr lang="en-US" sz="1600" dirty="0" smtClean="0"/>
                        <a:t> </a:t>
                      </a:r>
                      <a:r>
                        <a:rPr lang="en-US" sz="1600" dirty="0" err="1" smtClean="0"/>
                        <a:t>trabaj</a:t>
                      </a:r>
                      <a:r>
                        <a:rPr lang="en-US" sz="1600" b="1" dirty="0" err="1" smtClean="0"/>
                        <a:t>o</a:t>
                      </a:r>
                      <a:endParaRPr lang="en-US" sz="1600" b="1" dirty="0"/>
                    </a:p>
                  </a:txBody>
                  <a:tcPr/>
                </a:tc>
              </a:tr>
              <a:tr h="394447">
                <a:tc>
                  <a:txBody>
                    <a:bodyPr/>
                    <a:lstStyle/>
                    <a:p>
                      <a:r>
                        <a:rPr lang="en-US" sz="1600" dirty="0" err="1" smtClean="0"/>
                        <a:t>Tú</a:t>
                      </a:r>
                      <a:r>
                        <a:rPr lang="en-US" sz="1600" dirty="0" smtClean="0"/>
                        <a:t> </a:t>
                      </a:r>
                      <a:r>
                        <a:rPr lang="en-US" sz="1600" dirty="0" err="1" smtClean="0"/>
                        <a:t>trabaj</a:t>
                      </a:r>
                      <a:r>
                        <a:rPr lang="en-US" sz="1600" b="1" dirty="0" err="1" smtClean="0"/>
                        <a:t>as</a:t>
                      </a:r>
                      <a:endParaRPr lang="en-US" sz="1600" b="1" dirty="0"/>
                    </a:p>
                  </a:txBody>
                  <a:tcPr/>
                </a:tc>
              </a:tr>
              <a:tr h="394447">
                <a:tc>
                  <a:txBody>
                    <a:bodyPr/>
                    <a:lstStyle/>
                    <a:p>
                      <a:r>
                        <a:rPr lang="en-US" sz="1600" dirty="0" err="1" smtClean="0"/>
                        <a:t>Él</a:t>
                      </a:r>
                      <a:r>
                        <a:rPr lang="en-US" sz="1600" dirty="0" smtClean="0"/>
                        <a:t>/ </a:t>
                      </a:r>
                      <a:r>
                        <a:rPr lang="en-US" sz="1600" dirty="0" err="1" smtClean="0"/>
                        <a:t>ella</a:t>
                      </a:r>
                      <a:r>
                        <a:rPr lang="en-US" sz="1600" dirty="0" smtClean="0"/>
                        <a:t> /</a:t>
                      </a:r>
                      <a:r>
                        <a:rPr lang="en-US" sz="1600" dirty="0" err="1" smtClean="0"/>
                        <a:t>usted</a:t>
                      </a:r>
                      <a:r>
                        <a:rPr lang="en-US" sz="1600" dirty="0" smtClean="0"/>
                        <a:t>  </a:t>
                      </a:r>
                      <a:r>
                        <a:rPr lang="en-US" sz="1600" dirty="0" err="1" smtClean="0"/>
                        <a:t>trabaj</a:t>
                      </a:r>
                      <a:r>
                        <a:rPr lang="en-US" sz="1600" b="1" dirty="0" err="1" smtClean="0"/>
                        <a:t>a</a:t>
                      </a:r>
                      <a:endParaRPr lang="en-US" sz="1600" b="1" dirty="0"/>
                    </a:p>
                  </a:txBody>
                  <a:tcPr/>
                </a:tc>
              </a:tr>
              <a:tr h="394447">
                <a:tc>
                  <a:txBody>
                    <a:bodyPr/>
                    <a:lstStyle/>
                    <a:p>
                      <a:r>
                        <a:rPr lang="en-US" sz="1600" dirty="0" smtClean="0"/>
                        <a:t>Nostros</a:t>
                      </a:r>
                      <a:r>
                        <a:rPr lang="en-US" sz="1600" baseline="0" dirty="0" smtClean="0"/>
                        <a:t>(as) </a:t>
                      </a:r>
                      <a:r>
                        <a:rPr lang="en-US" sz="1600" dirty="0" smtClean="0"/>
                        <a:t> </a:t>
                      </a:r>
                      <a:r>
                        <a:rPr lang="en-US" sz="1600" dirty="0" err="1" smtClean="0"/>
                        <a:t>trabaj</a:t>
                      </a:r>
                      <a:r>
                        <a:rPr lang="en-US" sz="1600" b="1" dirty="0" err="1" smtClean="0"/>
                        <a:t>amo</a:t>
                      </a:r>
                      <a:r>
                        <a:rPr lang="en-US" sz="1600" dirty="0" err="1" smtClean="0"/>
                        <a:t>s</a:t>
                      </a:r>
                      <a:endParaRPr lang="en-US" sz="1600" dirty="0"/>
                    </a:p>
                  </a:txBody>
                  <a:tcPr/>
                </a:tc>
              </a:tr>
              <a:tr h="394447">
                <a:tc>
                  <a:txBody>
                    <a:bodyPr/>
                    <a:lstStyle/>
                    <a:p>
                      <a:r>
                        <a:rPr lang="en-US" sz="1600" dirty="0" err="1" smtClean="0"/>
                        <a:t>Vosotros</a:t>
                      </a:r>
                      <a:r>
                        <a:rPr lang="en-US" sz="1600" dirty="0" smtClean="0"/>
                        <a:t>(as)</a:t>
                      </a:r>
                      <a:r>
                        <a:rPr lang="en-US" sz="1600" baseline="0" dirty="0" smtClean="0"/>
                        <a:t> </a:t>
                      </a:r>
                      <a:r>
                        <a:rPr lang="en-US" sz="1600" baseline="0" dirty="0" err="1" smtClean="0"/>
                        <a:t>trabaj</a:t>
                      </a:r>
                      <a:r>
                        <a:rPr lang="en-US" sz="1600" b="1" baseline="0" dirty="0" err="1" smtClean="0"/>
                        <a:t>áis</a:t>
                      </a:r>
                      <a:endParaRPr lang="en-US" sz="1600" b="1" dirty="0"/>
                    </a:p>
                  </a:txBody>
                  <a:tcPr/>
                </a:tc>
              </a:tr>
              <a:tr h="394447">
                <a:tc>
                  <a:txBody>
                    <a:bodyPr/>
                    <a:lstStyle/>
                    <a:p>
                      <a:r>
                        <a:rPr lang="en-US" sz="1600" dirty="0" err="1" smtClean="0"/>
                        <a:t>Ellos</a:t>
                      </a:r>
                      <a:r>
                        <a:rPr lang="en-US" sz="1600" dirty="0" smtClean="0"/>
                        <a:t>(as)</a:t>
                      </a:r>
                      <a:r>
                        <a:rPr lang="en-US" sz="1600" baseline="0" dirty="0" smtClean="0"/>
                        <a:t> / </a:t>
                      </a:r>
                      <a:r>
                        <a:rPr lang="en-US" sz="1600" baseline="0" dirty="0" err="1" smtClean="0"/>
                        <a:t>ustedes</a:t>
                      </a:r>
                      <a:r>
                        <a:rPr lang="en-US" sz="1600" baseline="0" dirty="0" smtClean="0"/>
                        <a:t> </a:t>
                      </a:r>
                      <a:r>
                        <a:rPr lang="en-US" sz="1600" baseline="0" dirty="0" err="1" smtClean="0"/>
                        <a:t>trabaj</a:t>
                      </a:r>
                      <a:r>
                        <a:rPr lang="en-US" sz="1600" b="1" baseline="0" dirty="0" err="1" smtClean="0"/>
                        <a:t>an</a:t>
                      </a:r>
                      <a:endParaRPr lang="en-US" sz="1600" b="1"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checkerboard(across)">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animEffect transition="in" filter="checkerboard(across)">
                                      <p:cBhvr>
                                        <p:cTn id="17" dur="500"/>
                                        <p:tgtEl>
                                          <p:spTgt spid="7">
                                            <p:txEl>
                                              <p:pRg st="9" end="9"/>
                                            </p:txEl>
                                          </p:spTgt>
                                        </p:tgtEl>
                                      </p:cBhvr>
                                    </p:animEffect>
                                  </p:childTnLst>
                                </p:cTn>
                              </p:par>
                              <p:par>
                                <p:cTn id="18" presetID="5" presetClass="entr" presetSubtype="10" fill="hold" nodeType="withEffect">
                                  <p:stCondLst>
                                    <p:cond delay="0"/>
                                  </p:stCondLst>
                                  <p:childTnLst>
                                    <p:set>
                                      <p:cBhvr>
                                        <p:cTn id="19" dur="1" fill="hold">
                                          <p:stCondLst>
                                            <p:cond delay="0"/>
                                          </p:stCondLst>
                                        </p:cTn>
                                        <p:tgtEl>
                                          <p:spTgt spid="7">
                                            <p:txEl>
                                              <p:pRg st="10" end="10"/>
                                            </p:txEl>
                                          </p:spTgt>
                                        </p:tgtEl>
                                        <p:attrNameLst>
                                          <p:attrName>style.visibility</p:attrName>
                                        </p:attrNameLst>
                                      </p:cBhvr>
                                      <p:to>
                                        <p:strVal val="visible"/>
                                      </p:to>
                                    </p:set>
                                    <p:animEffect transition="in" filter="checkerboard(across)">
                                      <p:cBhvr>
                                        <p:cTn id="20" dur="500"/>
                                        <p:tgtEl>
                                          <p:spTgt spid="7">
                                            <p:txEl>
                                              <p:pRg st="10" end="10"/>
                                            </p:txEl>
                                          </p:spTgt>
                                        </p:tgtEl>
                                      </p:cBhvr>
                                    </p:animEffect>
                                  </p:childTnLst>
                                </p:cTn>
                              </p:par>
                              <p:par>
                                <p:cTn id="21" presetID="5" presetClass="entr" presetSubtype="10" fill="hold" nodeType="with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animEffect transition="in" filter="checkerboard(across)">
                                      <p:cBhvr>
                                        <p:cTn id="23" dur="500"/>
                                        <p:tgtEl>
                                          <p:spTgt spid="7">
                                            <p:txEl>
                                              <p:pRg st="11" end="11"/>
                                            </p:txEl>
                                          </p:spTgt>
                                        </p:tgtEl>
                                      </p:cBhvr>
                                    </p:animEffect>
                                  </p:childTnLst>
                                </p:cTn>
                              </p:par>
                              <p:par>
                                <p:cTn id="24" presetID="5" presetClass="entr" presetSubtype="10" fill="hold" nodeType="withEffect">
                                  <p:stCondLst>
                                    <p:cond delay="0"/>
                                  </p:stCondLst>
                                  <p:childTnLst>
                                    <p:set>
                                      <p:cBhvr>
                                        <p:cTn id="25" dur="1" fill="hold">
                                          <p:stCondLst>
                                            <p:cond delay="0"/>
                                          </p:stCondLst>
                                        </p:cTn>
                                        <p:tgtEl>
                                          <p:spTgt spid="7">
                                            <p:txEl>
                                              <p:pRg st="12" end="12"/>
                                            </p:txEl>
                                          </p:spTgt>
                                        </p:tgtEl>
                                        <p:attrNameLst>
                                          <p:attrName>style.visibility</p:attrName>
                                        </p:attrNameLst>
                                      </p:cBhvr>
                                      <p:to>
                                        <p:strVal val="visible"/>
                                      </p:to>
                                    </p:set>
                                    <p:animEffect transition="in" filter="checkerboard(across)">
                                      <p:cBhvr>
                                        <p:cTn id="26"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1143000" y="0"/>
            <a:ext cx="8001000" cy="6858000"/>
          </a:xfrm>
        </p:spPr>
        <p:txBody>
          <a:bodyPr>
            <a:normAutofit/>
          </a:bodyPr>
          <a:lstStyle/>
          <a:p>
            <a:pPr marL="0" indent="0">
              <a:buNone/>
            </a:pPr>
            <a:endParaRPr lang="en-US" sz="2000" dirty="0" smtClean="0"/>
          </a:p>
          <a:p>
            <a:pPr marL="0" indent="0">
              <a:buNone/>
            </a:pPr>
            <a:r>
              <a:rPr lang="en-US" sz="2000" b="1" dirty="0" err="1" smtClean="0"/>
              <a:t>Actividad</a:t>
            </a:r>
            <a:r>
              <a:rPr lang="en-US" sz="2000" b="1" dirty="0" smtClean="0"/>
              <a:t> 4</a:t>
            </a:r>
          </a:p>
          <a:p>
            <a:pPr marL="0" indent="0">
              <a:buNone/>
            </a:pPr>
            <a:r>
              <a:rPr lang="en-US" sz="2000" dirty="0" err="1" smtClean="0"/>
              <a:t>Ahora</a:t>
            </a:r>
            <a:r>
              <a:rPr lang="en-US" sz="2000" dirty="0" smtClean="0"/>
              <a:t> </a:t>
            </a:r>
            <a:r>
              <a:rPr lang="en-US" sz="2000" dirty="0" err="1" smtClean="0"/>
              <a:t>trabaja</a:t>
            </a:r>
            <a:r>
              <a:rPr lang="en-US" sz="2000" dirty="0" smtClean="0"/>
              <a:t> </a:t>
            </a:r>
            <a:r>
              <a:rPr lang="en-US" sz="2000" dirty="0" err="1" smtClean="0"/>
              <a:t>individualmente</a:t>
            </a:r>
            <a:r>
              <a:rPr lang="en-US" sz="2000" dirty="0" smtClean="0"/>
              <a:t>. Completa la </a:t>
            </a:r>
            <a:r>
              <a:rPr lang="en-US" sz="2000" dirty="0" err="1" smtClean="0"/>
              <a:t>siguiente</a:t>
            </a:r>
            <a:r>
              <a:rPr lang="en-US" sz="2000" dirty="0" smtClean="0"/>
              <a:t> </a:t>
            </a:r>
            <a:r>
              <a:rPr lang="en-US" sz="2000" dirty="0" err="1" smtClean="0"/>
              <a:t>tabla</a:t>
            </a:r>
            <a:r>
              <a:rPr lang="en-US" sz="2000" dirty="0" smtClean="0"/>
              <a:t> </a:t>
            </a:r>
            <a:r>
              <a:rPr lang="en-US" sz="2000" dirty="0" err="1" smtClean="0"/>
              <a:t>usando</a:t>
            </a:r>
            <a:r>
              <a:rPr lang="en-US" sz="2000" dirty="0" smtClean="0"/>
              <a:t> </a:t>
            </a:r>
            <a:r>
              <a:rPr lang="en-US" sz="2000" dirty="0" err="1" smtClean="0"/>
              <a:t>tú</a:t>
            </a:r>
            <a:r>
              <a:rPr lang="en-US" sz="2000" dirty="0" smtClean="0"/>
              <a:t> </a:t>
            </a:r>
            <a:r>
              <a:rPr lang="en-US" sz="2000" dirty="0" err="1" smtClean="0"/>
              <a:t>información</a:t>
            </a:r>
            <a:r>
              <a:rPr lang="en-US" sz="2000" dirty="0" smtClean="0"/>
              <a:t> y la de </a:t>
            </a:r>
            <a:r>
              <a:rPr lang="en-US" sz="2000" dirty="0" err="1" smtClean="0"/>
              <a:t>tus</a:t>
            </a:r>
            <a:r>
              <a:rPr lang="en-US" sz="2000" dirty="0" smtClean="0"/>
              <a:t> </a:t>
            </a:r>
            <a:r>
              <a:rPr lang="en-US" sz="2000" dirty="0" err="1" smtClean="0"/>
              <a:t>compañeros</a:t>
            </a:r>
            <a:r>
              <a:rPr lang="en-US" sz="2000" dirty="0" smtClean="0"/>
              <a:t>. </a:t>
            </a:r>
            <a:r>
              <a:rPr lang="en-US" sz="2000" dirty="0" err="1" smtClean="0"/>
              <a:t>Escribe</a:t>
            </a:r>
            <a:r>
              <a:rPr lang="en-US" sz="2000" dirty="0" smtClean="0"/>
              <a:t> </a:t>
            </a:r>
            <a:r>
              <a:rPr lang="en-US" sz="2000" dirty="0" err="1" smtClean="0"/>
              <a:t>oraciones</a:t>
            </a:r>
            <a:r>
              <a:rPr lang="en-US" sz="2000" dirty="0" smtClean="0"/>
              <a:t> </a:t>
            </a:r>
            <a:r>
              <a:rPr lang="en-US" sz="2000" dirty="0" err="1" smtClean="0"/>
              <a:t>completas</a:t>
            </a:r>
            <a:r>
              <a:rPr lang="en-US" sz="2000" dirty="0" smtClean="0"/>
              <a:t> en forma </a:t>
            </a:r>
            <a:r>
              <a:rPr lang="en-US" sz="2000" dirty="0" err="1" smtClean="0"/>
              <a:t>negativa</a:t>
            </a:r>
            <a:r>
              <a:rPr lang="en-US" sz="2000" dirty="0" smtClean="0"/>
              <a:t> o </a:t>
            </a:r>
            <a:r>
              <a:rPr lang="en-US" sz="2000" dirty="0" err="1" smtClean="0"/>
              <a:t>afirmativa</a:t>
            </a:r>
            <a:r>
              <a:rPr lang="en-US" sz="2000" dirty="0" smtClean="0"/>
              <a:t>.</a:t>
            </a:r>
          </a:p>
          <a:p>
            <a:pPr marL="0" indent="0">
              <a:buNone/>
            </a:pPr>
            <a:endParaRPr lang="en-US" sz="2000" dirty="0" smtClean="0"/>
          </a:p>
          <a:p>
            <a:pPr marL="0" indent="0">
              <a:buNone/>
            </a:pPr>
            <a:endParaRPr lang="en-US" sz="2000" dirty="0" smtClean="0"/>
          </a:p>
          <a:p>
            <a:pPr marL="0" indent="0">
              <a:buNone/>
            </a:pPr>
            <a:endParaRPr lang="en-US" dirty="0" smtClean="0"/>
          </a:p>
          <a:p>
            <a:pPr marL="0" indent="0">
              <a:buNone/>
            </a:pPr>
            <a:endParaRPr lang="en-US" dirty="0"/>
          </a:p>
          <a:p>
            <a:pPr marL="0" indent="0">
              <a:buNone/>
            </a:pPr>
            <a:endParaRPr lang="en-US" dirty="0" smtClean="0"/>
          </a:p>
        </p:txBody>
      </p:sp>
      <p:graphicFrame>
        <p:nvGraphicFramePr>
          <p:cNvPr id="12" name="Table 11"/>
          <p:cNvGraphicFramePr>
            <a:graphicFrameLocks noGrp="1"/>
          </p:cNvGraphicFramePr>
          <p:nvPr/>
        </p:nvGraphicFramePr>
        <p:xfrm>
          <a:off x="1600200" y="2133600"/>
          <a:ext cx="7010400" cy="4160520"/>
        </p:xfrm>
        <a:graphic>
          <a:graphicData uri="http://schemas.openxmlformats.org/drawingml/2006/table">
            <a:tbl>
              <a:tblPr firstRow="1" bandRow="1">
                <a:tableStyleId>{ED083AE6-46FA-4A59-8FB0-9F97EB10719F}</a:tableStyleId>
              </a:tblPr>
              <a:tblGrid>
                <a:gridCol w="2378529"/>
                <a:gridCol w="4631871"/>
              </a:tblGrid>
              <a:tr h="842818">
                <a:tc>
                  <a:txBody>
                    <a:bodyPr/>
                    <a:lstStyle/>
                    <a:p>
                      <a:r>
                        <a:rPr lang="en-US" sz="2000" dirty="0" smtClean="0"/>
                        <a:t>¿</a:t>
                      </a:r>
                      <a:r>
                        <a:rPr lang="en-US" sz="2000" dirty="0" err="1" smtClean="0"/>
                        <a:t>Quién</a:t>
                      </a:r>
                      <a:r>
                        <a:rPr lang="en-US" sz="2000" dirty="0" smtClean="0"/>
                        <a:t>?</a:t>
                      </a:r>
                      <a:endParaRPr lang="en-US" sz="2000" dirty="0"/>
                    </a:p>
                  </a:txBody>
                  <a:tcPr/>
                </a:tc>
                <a:tc>
                  <a:txBody>
                    <a:bodyPr/>
                    <a:lstStyle/>
                    <a:p>
                      <a:r>
                        <a:rPr lang="en-US" sz="2000" dirty="0" err="1" smtClean="0"/>
                        <a:t>Actividad</a:t>
                      </a:r>
                      <a:endParaRPr lang="en-US" sz="2000" dirty="0"/>
                    </a:p>
                  </a:txBody>
                  <a:tcPr/>
                </a:tc>
              </a:tr>
              <a:tr h="842818">
                <a:tc>
                  <a:txBody>
                    <a:bodyPr/>
                    <a:lstStyle/>
                    <a:p>
                      <a:r>
                        <a:rPr lang="en-US" sz="2000" dirty="0" err="1" smtClean="0"/>
                        <a:t>Yo</a:t>
                      </a:r>
                      <a:endParaRPr lang="en-US" sz="2000" dirty="0"/>
                    </a:p>
                  </a:txBody>
                  <a:tcPr/>
                </a:tc>
                <a:tc>
                  <a:txBody>
                    <a:bodyPr/>
                    <a:lstStyle/>
                    <a:p>
                      <a:r>
                        <a:rPr lang="en-US" sz="2000" dirty="0" smtClean="0"/>
                        <a:t>no</a:t>
                      </a:r>
                      <a:r>
                        <a:rPr lang="en-US" sz="2000" baseline="0" dirty="0" smtClean="0"/>
                        <a:t> </a:t>
                      </a:r>
                      <a:r>
                        <a:rPr lang="en-US" sz="2000" baseline="0" dirty="0" err="1" smtClean="0"/>
                        <a:t>cuido</a:t>
                      </a:r>
                      <a:r>
                        <a:rPr lang="en-US" sz="2000" baseline="0" dirty="0" smtClean="0"/>
                        <a:t> </a:t>
                      </a:r>
                      <a:r>
                        <a:rPr lang="en-US" sz="2000" baseline="0" dirty="0" err="1" smtClean="0"/>
                        <a:t>niños</a:t>
                      </a:r>
                      <a:endParaRPr lang="en-US" sz="2000" dirty="0"/>
                    </a:p>
                  </a:txBody>
                  <a:tcPr/>
                </a:tc>
              </a:tr>
              <a:tr h="1286164">
                <a:tc>
                  <a:txBody>
                    <a:bodyPr/>
                    <a:lstStyle/>
                    <a:p>
                      <a:r>
                        <a:rPr lang="en-US" sz="2000" dirty="0" err="1" smtClean="0"/>
                        <a:t>Mis</a:t>
                      </a:r>
                      <a:r>
                        <a:rPr lang="en-US" sz="2000" baseline="0" dirty="0" smtClean="0"/>
                        <a:t> </a:t>
                      </a:r>
                      <a:r>
                        <a:rPr lang="en-US" sz="2000" baseline="0" dirty="0" err="1" smtClean="0"/>
                        <a:t>compañeros</a:t>
                      </a:r>
                      <a:r>
                        <a:rPr lang="en-US" sz="2000" baseline="0" dirty="0" smtClean="0"/>
                        <a:t>(as) de </a:t>
                      </a:r>
                      <a:r>
                        <a:rPr lang="en-US" sz="2000" baseline="0" dirty="0" err="1" smtClean="0"/>
                        <a:t>clase</a:t>
                      </a:r>
                      <a:endParaRPr lang="en-US" sz="2000" dirty="0"/>
                    </a:p>
                  </a:txBody>
                  <a:tcPr/>
                </a:tc>
                <a:tc>
                  <a:txBody>
                    <a:bodyPr/>
                    <a:lstStyle/>
                    <a:p>
                      <a:r>
                        <a:rPr lang="en-US" sz="2000" dirty="0" err="1" smtClean="0"/>
                        <a:t>bajan</a:t>
                      </a:r>
                      <a:r>
                        <a:rPr lang="en-US" sz="2000" dirty="0" smtClean="0"/>
                        <a:t> </a:t>
                      </a:r>
                      <a:r>
                        <a:rPr lang="en-US" sz="2000" dirty="0" err="1" smtClean="0"/>
                        <a:t>música</a:t>
                      </a:r>
                      <a:r>
                        <a:rPr lang="en-US" sz="2000" dirty="0" smtClean="0"/>
                        <a:t> con </a:t>
                      </a:r>
                      <a:r>
                        <a:rPr lang="en-US" sz="2000" dirty="0" err="1" smtClean="0"/>
                        <a:t>frecuencia</a:t>
                      </a:r>
                      <a:endParaRPr lang="en-US" sz="2000" dirty="0"/>
                    </a:p>
                  </a:txBody>
                  <a:tcPr/>
                </a:tc>
              </a:tr>
              <a:tr h="842818">
                <a:tc>
                  <a:txBody>
                    <a:bodyPr/>
                    <a:lstStyle/>
                    <a:p>
                      <a:r>
                        <a:rPr lang="en-US" sz="1800" dirty="0" err="1" smtClean="0"/>
                        <a:t>Nosotros</a:t>
                      </a:r>
                      <a:r>
                        <a:rPr lang="en-US" sz="1800" dirty="0" smtClean="0"/>
                        <a:t> (as)</a:t>
                      </a:r>
                      <a:endParaRPr lang="en-US" sz="1800" dirty="0"/>
                    </a:p>
                  </a:txBody>
                  <a:tcPr/>
                </a:tc>
                <a:tc>
                  <a:txBody>
                    <a:bodyPr/>
                    <a:lstStyle/>
                    <a:p>
                      <a:r>
                        <a:rPr lang="en-US" dirty="0" err="1" smtClean="0"/>
                        <a:t>gastamos</a:t>
                      </a:r>
                      <a:r>
                        <a:rPr lang="en-US" dirty="0" smtClean="0"/>
                        <a:t> </a:t>
                      </a:r>
                      <a:r>
                        <a:rPr lang="en-US" dirty="0" err="1" smtClean="0"/>
                        <a:t>dinero</a:t>
                      </a:r>
                      <a:r>
                        <a:rPr lang="en-US" dirty="0" smtClean="0"/>
                        <a:t> en </a:t>
                      </a:r>
                      <a:r>
                        <a:rPr lang="en-US" dirty="0" err="1" smtClean="0"/>
                        <a:t>las</a:t>
                      </a:r>
                      <a:r>
                        <a:rPr lang="en-US" dirty="0" smtClean="0"/>
                        <a:t> fiestas</a:t>
                      </a:r>
                    </a:p>
                    <a:p>
                      <a:endParaRPr lang="en-US" dirty="0" smtClean="0"/>
                    </a:p>
                    <a:p>
                      <a:endParaRPr lang="en-US" dirty="0" smtClean="0"/>
                    </a:p>
                    <a:p>
                      <a:endParaRPr lang="en-US" dirty="0"/>
                    </a:p>
                  </a:txBody>
                  <a:tcPr/>
                </a:tc>
              </a:tr>
            </a:tbl>
          </a:graphicData>
        </a:graphic>
      </p:graphicFrame>
      <p:sp>
        <p:nvSpPr>
          <p:cNvPr id="13" name="Rectangle 12"/>
          <p:cNvSpPr/>
          <p:nvPr/>
        </p:nvSpPr>
        <p:spPr>
          <a:xfrm>
            <a:off x="0" y="0"/>
            <a:ext cx="9906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half" idx="2"/>
          </p:nvPr>
        </p:nvGraphicFramePr>
        <p:xfrm>
          <a:off x="4724400" y="0"/>
          <a:ext cx="4267200" cy="2966720"/>
        </p:xfrm>
        <a:graphic>
          <a:graphicData uri="http://schemas.openxmlformats.org/drawingml/2006/table">
            <a:tbl>
              <a:tblPr firstRow="1" bandRow="1">
                <a:tableStyleId>{00A15C55-8517-42AA-B614-E9B94910E393}</a:tableStyleId>
              </a:tblPr>
              <a:tblGrid>
                <a:gridCol w="1828800"/>
                <a:gridCol w="1143000"/>
                <a:gridCol w="1295400"/>
              </a:tblGrid>
              <a:tr h="370840">
                <a:tc gridSpan="3">
                  <a:txBody>
                    <a:bodyPr/>
                    <a:lstStyle/>
                    <a:p>
                      <a:pPr algn="ctr"/>
                      <a:r>
                        <a:rPr lang="en-US" sz="1600" dirty="0" err="1" smtClean="0"/>
                        <a:t>Conjugación</a:t>
                      </a:r>
                      <a:r>
                        <a:rPr lang="en-US" sz="1600" dirty="0" smtClean="0"/>
                        <a:t> de </a:t>
                      </a:r>
                      <a:r>
                        <a:rPr lang="en-US" sz="1600" dirty="0" err="1" smtClean="0"/>
                        <a:t>verbos</a:t>
                      </a:r>
                      <a:r>
                        <a:rPr lang="en-US" sz="1600" dirty="0" smtClean="0"/>
                        <a:t> </a:t>
                      </a:r>
                      <a:r>
                        <a:rPr lang="en-US" sz="1600" dirty="0" err="1" smtClean="0"/>
                        <a:t>que</a:t>
                      </a:r>
                      <a:r>
                        <a:rPr lang="en-US" sz="1600" dirty="0" smtClean="0"/>
                        <a:t> </a:t>
                      </a:r>
                      <a:r>
                        <a:rPr lang="en-US" sz="1600" dirty="0" err="1" smtClean="0"/>
                        <a:t>terminan</a:t>
                      </a:r>
                      <a:r>
                        <a:rPr lang="en-US" sz="1600" dirty="0" smtClean="0"/>
                        <a:t> en –ER, -IR</a:t>
                      </a:r>
                    </a:p>
                  </a:txBody>
                  <a:tcPr/>
                </a:tc>
                <a:tc hMerge="1">
                  <a:txBody>
                    <a:bodyPr/>
                    <a:lstStyle/>
                    <a:p>
                      <a:endParaRPr lang="en-US"/>
                    </a:p>
                  </a:txBody>
                  <a:tcPr/>
                </a:tc>
                <a:tc hMerge="1">
                  <a:txBody>
                    <a:bodyPr/>
                    <a:lstStyle/>
                    <a:p>
                      <a:endParaRPr lang="en-US"/>
                    </a:p>
                  </a:txBody>
                  <a:tcPr/>
                </a:tc>
              </a:tr>
              <a:tr h="370840">
                <a:tc>
                  <a:txBody>
                    <a:bodyPr/>
                    <a:lstStyle/>
                    <a:p>
                      <a:r>
                        <a:rPr lang="en-US" dirty="0" err="1" smtClean="0"/>
                        <a:t>Pronombre</a:t>
                      </a:r>
                      <a:endParaRPr lang="en-US" dirty="0"/>
                    </a:p>
                  </a:txBody>
                  <a:tcPr/>
                </a:tc>
                <a:tc>
                  <a:txBody>
                    <a:bodyPr/>
                    <a:lstStyle/>
                    <a:p>
                      <a:r>
                        <a:rPr lang="en-US" b="1" dirty="0" smtClean="0"/>
                        <a:t>comer</a:t>
                      </a:r>
                      <a:endParaRPr lang="en-US" b="1" dirty="0"/>
                    </a:p>
                  </a:txBody>
                  <a:tcPr/>
                </a:tc>
                <a:tc>
                  <a:txBody>
                    <a:bodyPr/>
                    <a:lstStyle/>
                    <a:p>
                      <a:r>
                        <a:rPr lang="en-US" b="1" dirty="0" smtClean="0"/>
                        <a:t>vivir</a:t>
                      </a:r>
                      <a:endParaRPr lang="en-US" b="1" dirty="0"/>
                    </a:p>
                  </a:txBody>
                  <a:tcPr/>
                </a:tc>
              </a:tr>
              <a:tr h="370840">
                <a:tc>
                  <a:txBody>
                    <a:bodyPr/>
                    <a:lstStyle/>
                    <a:p>
                      <a:r>
                        <a:rPr lang="en-US" dirty="0" err="1" smtClean="0"/>
                        <a:t>Yo</a:t>
                      </a:r>
                      <a:endParaRPr lang="en-US" dirty="0"/>
                    </a:p>
                  </a:txBody>
                  <a:tcPr/>
                </a:tc>
                <a:tc>
                  <a:txBody>
                    <a:bodyPr/>
                    <a:lstStyle/>
                    <a:p>
                      <a:r>
                        <a:rPr lang="en-US" dirty="0" smtClean="0"/>
                        <a:t>com</a:t>
                      </a:r>
                      <a:r>
                        <a:rPr lang="en-US" b="1" dirty="0" smtClean="0"/>
                        <a:t>o</a:t>
                      </a:r>
                      <a:endParaRPr lang="en-US" b="1" dirty="0"/>
                    </a:p>
                  </a:txBody>
                  <a:tcPr/>
                </a:tc>
                <a:tc>
                  <a:txBody>
                    <a:bodyPr/>
                    <a:lstStyle/>
                    <a:p>
                      <a:r>
                        <a:rPr lang="en-US" dirty="0" smtClean="0"/>
                        <a:t>viv</a:t>
                      </a:r>
                      <a:r>
                        <a:rPr lang="en-US" b="1" dirty="0" smtClean="0"/>
                        <a:t>o</a:t>
                      </a:r>
                      <a:endParaRPr lang="en-US" b="1" dirty="0"/>
                    </a:p>
                  </a:txBody>
                  <a:tcPr/>
                </a:tc>
              </a:tr>
              <a:tr h="370840">
                <a:tc>
                  <a:txBody>
                    <a:bodyPr/>
                    <a:lstStyle/>
                    <a:p>
                      <a:r>
                        <a:rPr lang="en-US" dirty="0" err="1" smtClean="0"/>
                        <a:t>Tú</a:t>
                      </a:r>
                      <a:endParaRPr lang="en-US" dirty="0"/>
                    </a:p>
                  </a:txBody>
                  <a:tcPr/>
                </a:tc>
                <a:tc>
                  <a:txBody>
                    <a:bodyPr/>
                    <a:lstStyle/>
                    <a:p>
                      <a:r>
                        <a:rPr lang="en-US" dirty="0" smtClean="0"/>
                        <a:t>com</a:t>
                      </a:r>
                      <a:r>
                        <a:rPr lang="en-US" b="1" dirty="0" smtClean="0"/>
                        <a:t>es</a:t>
                      </a:r>
                      <a:endParaRPr lang="en-US" b="1" dirty="0"/>
                    </a:p>
                  </a:txBody>
                  <a:tcPr/>
                </a:tc>
                <a:tc>
                  <a:txBody>
                    <a:bodyPr/>
                    <a:lstStyle/>
                    <a:p>
                      <a:r>
                        <a:rPr lang="en-US" dirty="0" err="1" smtClean="0"/>
                        <a:t>viv</a:t>
                      </a:r>
                      <a:r>
                        <a:rPr lang="en-US" b="1" dirty="0" err="1" smtClean="0"/>
                        <a:t>es</a:t>
                      </a:r>
                      <a:endParaRPr lang="en-US" b="1" dirty="0"/>
                    </a:p>
                  </a:txBody>
                  <a:tcPr/>
                </a:tc>
              </a:tr>
              <a:tr h="370840">
                <a:tc>
                  <a:txBody>
                    <a:bodyPr/>
                    <a:lstStyle/>
                    <a:p>
                      <a:r>
                        <a:rPr lang="en-US" dirty="0" err="1" smtClean="0"/>
                        <a:t>Él</a:t>
                      </a:r>
                      <a:r>
                        <a:rPr lang="en-US" dirty="0" smtClean="0"/>
                        <a:t>/</a:t>
                      </a:r>
                      <a:r>
                        <a:rPr lang="en-US" dirty="0" err="1" smtClean="0"/>
                        <a:t>ella</a:t>
                      </a:r>
                      <a:r>
                        <a:rPr lang="en-US" dirty="0" smtClean="0"/>
                        <a:t> /</a:t>
                      </a:r>
                      <a:r>
                        <a:rPr lang="en-US" dirty="0" err="1" smtClean="0"/>
                        <a:t>usted</a:t>
                      </a:r>
                      <a:endParaRPr lang="en-US" dirty="0"/>
                    </a:p>
                  </a:txBody>
                  <a:tcPr/>
                </a:tc>
                <a:tc>
                  <a:txBody>
                    <a:bodyPr/>
                    <a:lstStyle/>
                    <a:p>
                      <a:r>
                        <a:rPr lang="en-US" dirty="0" smtClean="0"/>
                        <a:t>com</a:t>
                      </a:r>
                      <a:r>
                        <a:rPr lang="en-US" b="1" dirty="0" smtClean="0"/>
                        <a:t>e</a:t>
                      </a:r>
                      <a:endParaRPr lang="en-US" b="1" dirty="0"/>
                    </a:p>
                  </a:txBody>
                  <a:tcPr/>
                </a:tc>
                <a:tc>
                  <a:txBody>
                    <a:bodyPr/>
                    <a:lstStyle/>
                    <a:p>
                      <a:r>
                        <a:rPr lang="en-US" dirty="0" smtClean="0"/>
                        <a:t>viv</a:t>
                      </a:r>
                      <a:r>
                        <a:rPr lang="en-US" b="1" dirty="0" smtClean="0"/>
                        <a:t>e</a:t>
                      </a:r>
                      <a:endParaRPr lang="en-US" b="1" dirty="0"/>
                    </a:p>
                  </a:txBody>
                  <a:tcPr/>
                </a:tc>
              </a:tr>
              <a:tr h="370840">
                <a:tc>
                  <a:txBody>
                    <a:bodyPr/>
                    <a:lstStyle/>
                    <a:p>
                      <a:r>
                        <a:rPr lang="en-US" dirty="0" err="1" smtClean="0"/>
                        <a:t>Nosotros</a:t>
                      </a:r>
                      <a:r>
                        <a:rPr lang="en-US" dirty="0" smtClean="0"/>
                        <a:t>(as)</a:t>
                      </a:r>
                      <a:endParaRPr lang="en-US" dirty="0"/>
                    </a:p>
                  </a:txBody>
                  <a:tcPr/>
                </a:tc>
                <a:tc>
                  <a:txBody>
                    <a:bodyPr/>
                    <a:lstStyle/>
                    <a:p>
                      <a:r>
                        <a:rPr lang="en-US" dirty="0" err="1" smtClean="0"/>
                        <a:t>com</a:t>
                      </a:r>
                      <a:r>
                        <a:rPr lang="en-US" b="1" dirty="0" err="1" smtClean="0"/>
                        <a:t>emos</a:t>
                      </a:r>
                      <a:endParaRPr lang="en-US" b="1" dirty="0"/>
                    </a:p>
                  </a:txBody>
                  <a:tcPr/>
                </a:tc>
                <a:tc>
                  <a:txBody>
                    <a:bodyPr/>
                    <a:lstStyle/>
                    <a:p>
                      <a:r>
                        <a:rPr lang="en-US" dirty="0" err="1" smtClean="0"/>
                        <a:t>viv</a:t>
                      </a:r>
                      <a:r>
                        <a:rPr lang="en-US" b="1" dirty="0" err="1" smtClean="0"/>
                        <a:t>imos</a:t>
                      </a:r>
                      <a:endParaRPr lang="en-US" b="1" dirty="0"/>
                    </a:p>
                  </a:txBody>
                  <a:tcPr/>
                </a:tc>
              </a:tr>
              <a:tr h="370840">
                <a:tc>
                  <a:txBody>
                    <a:bodyPr/>
                    <a:lstStyle/>
                    <a:p>
                      <a:r>
                        <a:rPr lang="en-US" dirty="0" err="1" smtClean="0"/>
                        <a:t>Vosotros</a:t>
                      </a:r>
                      <a:r>
                        <a:rPr lang="en-US" dirty="0" smtClean="0"/>
                        <a:t>(as)</a:t>
                      </a:r>
                      <a:endParaRPr lang="en-US" dirty="0"/>
                    </a:p>
                  </a:txBody>
                  <a:tcPr/>
                </a:tc>
                <a:tc>
                  <a:txBody>
                    <a:bodyPr/>
                    <a:lstStyle/>
                    <a:p>
                      <a:r>
                        <a:rPr lang="en-US" baseline="0" dirty="0" err="1" smtClean="0"/>
                        <a:t>com</a:t>
                      </a:r>
                      <a:r>
                        <a:rPr lang="en-US" b="1" baseline="0" dirty="0" err="1" smtClean="0"/>
                        <a:t>éis</a:t>
                      </a:r>
                      <a:endParaRPr lang="en-US" b="1" dirty="0"/>
                    </a:p>
                  </a:txBody>
                  <a:tcPr/>
                </a:tc>
                <a:tc>
                  <a:txBody>
                    <a:bodyPr/>
                    <a:lstStyle/>
                    <a:p>
                      <a:r>
                        <a:rPr lang="en-US" dirty="0" err="1" smtClean="0"/>
                        <a:t>viv</a:t>
                      </a:r>
                      <a:r>
                        <a:rPr lang="en-US" b="1" dirty="0" err="1" smtClean="0"/>
                        <a:t>ís</a:t>
                      </a:r>
                      <a:endParaRPr lang="en-US" b="1" dirty="0"/>
                    </a:p>
                  </a:txBody>
                  <a:tcPr/>
                </a:tc>
              </a:tr>
              <a:tr h="370840">
                <a:tc>
                  <a:txBody>
                    <a:bodyPr/>
                    <a:lstStyle/>
                    <a:p>
                      <a:r>
                        <a:rPr lang="en-US" dirty="0" err="1" smtClean="0"/>
                        <a:t>Ellos</a:t>
                      </a:r>
                      <a:r>
                        <a:rPr lang="en-US" dirty="0" smtClean="0"/>
                        <a:t>(as) /</a:t>
                      </a:r>
                      <a:r>
                        <a:rPr lang="en-US" dirty="0" err="1" smtClean="0"/>
                        <a:t>ustedes</a:t>
                      </a:r>
                      <a:endParaRPr lang="en-US" dirty="0"/>
                    </a:p>
                  </a:txBody>
                  <a:tcPr/>
                </a:tc>
                <a:tc>
                  <a:txBody>
                    <a:bodyPr/>
                    <a:lstStyle/>
                    <a:p>
                      <a:r>
                        <a:rPr lang="en-US" dirty="0" err="1" smtClean="0"/>
                        <a:t>com</a:t>
                      </a:r>
                      <a:r>
                        <a:rPr lang="en-US" b="1" dirty="0" err="1" smtClean="0"/>
                        <a:t>en</a:t>
                      </a:r>
                      <a:endParaRPr lang="en-US" b="1" dirty="0"/>
                    </a:p>
                  </a:txBody>
                  <a:tcPr/>
                </a:tc>
                <a:tc>
                  <a:txBody>
                    <a:bodyPr/>
                    <a:lstStyle/>
                    <a:p>
                      <a:r>
                        <a:rPr lang="en-US" dirty="0" err="1" smtClean="0"/>
                        <a:t>viv</a:t>
                      </a:r>
                      <a:r>
                        <a:rPr lang="en-US" b="1" dirty="0" err="1" smtClean="0"/>
                        <a:t>en</a:t>
                      </a:r>
                      <a:endParaRPr lang="en-US" b="1" dirty="0"/>
                    </a:p>
                  </a:txBody>
                  <a:tcPr/>
                </a:tc>
              </a:tr>
            </a:tbl>
          </a:graphicData>
        </a:graphic>
      </p:graphicFrame>
      <p:sp>
        <p:nvSpPr>
          <p:cNvPr id="5" name="Rectangle 4"/>
          <p:cNvSpPr/>
          <p:nvPr/>
        </p:nvSpPr>
        <p:spPr>
          <a:xfrm>
            <a:off x="0" y="0"/>
            <a:ext cx="6096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p:cNvPicPr>
            <a:picLocks noGrp="1" noChangeAspect="1" noChangeArrowheads="1"/>
          </p:cNvPicPr>
          <p:nvPr>
            <p:ph sz="half" idx="1"/>
          </p:nvPr>
        </p:nvPicPr>
        <p:blipFill>
          <a:blip r:embed="rId4" cstate="print"/>
          <a:srcRect l="36786" t="16818" r="30352" b="12030"/>
          <a:stretch>
            <a:fillRect/>
          </a:stretch>
        </p:blipFill>
        <p:spPr bwMode="auto">
          <a:xfrm>
            <a:off x="685801" y="0"/>
            <a:ext cx="3962399" cy="6705600"/>
          </a:xfrm>
          <a:prstGeom prst="rect">
            <a:avLst/>
          </a:prstGeom>
          <a:noFill/>
          <a:ln w="9525" cmpd="sng">
            <a:solidFill>
              <a:schemeClr val="tx1"/>
            </a:solidFill>
            <a:miter lim="800000"/>
            <a:headEnd/>
            <a:tailEnd/>
          </a:ln>
        </p:spPr>
      </p:pic>
      <p:sp>
        <p:nvSpPr>
          <p:cNvPr id="10" name="TextBox 9"/>
          <p:cNvSpPr txBox="1"/>
          <p:nvPr/>
        </p:nvSpPr>
        <p:spPr>
          <a:xfrm>
            <a:off x="4724400" y="3048000"/>
            <a:ext cx="4267200" cy="4862870"/>
          </a:xfrm>
          <a:prstGeom prst="rect">
            <a:avLst/>
          </a:prstGeom>
          <a:noFill/>
        </p:spPr>
        <p:txBody>
          <a:bodyPr wrap="square" rtlCol="0">
            <a:spAutoFit/>
          </a:bodyPr>
          <a:lstStyle/>
          <a:p>
            <a:r>
              <a:rPr lang="en-US" sz="1600" b="1" dirty="0" err="1" smtClean="0"/>
              <a:t>Actividad</a:t>
            </a:r>
            <a:r>
              <a:rPr lang="en-US" sz="1600" b="1" dirty="0" smtClean="0"/>
              <a:t> 5</a:t>
            </a:r>
          </a:p>
          <a:p>
            <a:r>
              <a:rPr lang="en-US" sz="1600" dirty="0" smtClean="0"/>
              <a:t>Completa </a:t>
            </a:r>
            <a:r>
              <a:rPr lang="en-US" sz="1600" dirty="0" err="1" smtClean="0"/>
              <a:t>esta</a:t>
            </a:r>
            <a:r>
              <a:rPr lang="en-US" sz="1600" dirty="0" smtClean="0"/>
              <a:t> </a:t>
            </a:r>
            <a:r>
              <a:rPr lang="en-US" sz="1600" dirty="0" err="1" smtClean="0"/>
              <a:t>actividad</a:t>
            </a:r>
            <a:r>
              <a:rPr lang="en-US" sz="1600" dirty="0" smtClean="0"/>
              <a:t> con un </a:t>
            </a:r>
            <a:r>
              <a:rPr lang="en-US" sz="1600" dirty="0" err="1" smtClean="0"/>
              <a:t>compañero</a:t>
            </a:r>
            <a:r>
              <a:rPr lang="en-US" sz="1600" dirty="0" smtClean="0"/>
              <a:t>(a) de </a:t>
            </a:r>
            <a:r>
              <a:rPr lang="en-US" sz="1600" dirty="0" err="1" smtClean="0"/>
              <a:t>clase</a:t>
            </a:r>
            <a:r>
              <a:rPr lang="en-US" sz="1600" dirty="0" smtClean="0"/>
              <a:t>. </a:t>
            </a:r>
            <a:r>
              <a:rPr lang="en-US" sz="1600" dirty="0" err="1" smtClean="0"/>
              <a:t>Imaginen</a:t>
            </a:r>
            <a:r>
              <a:rPr lang="en-US" sz="1600" dirty="0" smtClean="0"/>
              <a:t> </a:t>
            </a:r>
            <a:r>
              <a:rPr lang="en-US" sz="1600" dirty="0" err="1" smtClean="0"/>
              <a:t>que</a:t>
            </a:r>
            <a:r>
              <a:rPr lang="en-US" sz="1600" dirty="0" smtClean="0"/>
              <a:t> </a:t>
            </a:r>
            <a:r>
              <a:rPr lang="en-US" sz="1600" dirty="0" err="1" smtClean="0"/>
              <a:t>tienen</a:t>
            </a:r>
            <a:r>
              <a:rPr lang="en-US" sz="1600" dirty="0" smtClean="0"/>
              <a:t> la </a:t>
            </a:r>
            <a:r>
              <a:rPr lang="en-US" sz="1600" dirty="0" err="1" smtClean="0"/>
              <a:t>oportunidad</a:t>
            </a:r>
            <a:r>
              <a:rPr lang="en-US" sz="1600" dirty="0" smtClean="0"/>
              <a:t> de </a:t>
            </a:r>
            <a:r>
              <a:rPr lang="en-US" sz="1600" dirty="0" err="1" smtClean="0"/>
              <a:t>entrevistar</a:t>
            </a:r>
            <a:r>
              <a:rPr lang="en-US" sz="1600" dirty="0" smtClean="0"/>
              <a:t> a un actor/</a:t>
            </a:r>
            <a:r>
              <a:rPr lang="en-US" sz="1600" dirty="0" err="1" smtClean="0"/>
              <a:t>actriz</a:t>
            </a:r>
            <a:r>
              <a:rPr lang="en-US" sz="1600" dirty="0" smtClean="0"/>
              <a:t> </a:t>
            </a:r>
            <a:r>
              <a:rPr lang="en-US" sz="1600" dirty="0" err="1" smtClean="0"/>
              <a:t>famosa</a:t>
            </a:r>
            <a:r>
              <a:rPr lang="en-US" sz="1600" dirty="0" smtClean="0"/>
              <a:t>. </a:t>
            </a:r>
            <a:r>
              <a:rPr lang="en-US" sz="1600" dirty="0" err="1" smtClean="0"/>
              <a:t>Escriban</a:t>
            </a:r>
            <a:r>
              <a:rPr lang="en-US" sz="1600" dirty="0" smtClean="0"/>
              <a:t> 5 </a:t>
            </a:r>
            <a:r>
              <a:rPr lang="en-US" sz="1600" dirty="0" err="1" smtClean="0"/>
              <a:t>preguntas</a:t>
            </a:r>
            <a:r>
              <a:rPr lang="en-US" sz="1600" dirty="0" smtClean="0"/>
              <a:t> </a:t>
            </a:r>
            <a:r>
              <a:rPr lang="en-US" sz="1600" dirty="0" err="1" smtClean="0"/>
              <a:t>utilizando</a:t>
            </a:r>
            <a:r>
              <a:rPr lang="en-US" sz="1600" dirty="0" smtClean="0"/>
              <a:t> 5 de los </a:t>
            </a:r>
            <a:r>
              <a:rPr lang="en-US" sz="1600" dirty="0" err="1" smtClean="0"/>
              <a:t>verbos</a:t>
            </a:r>
            <a:r>
              <a:rPr lang="en-US" sz="1600" dirty="0" smtClean="0"/>
              <a:t> </a:t>
            </a:r>
            <a:r>
              <a:rPr lang="en-US" sz="1600" dirty="0" err="1" smtClean="0"/>
              <a:t>que</a:t>
            </a:r>
            <a:r>
              <a:rPr lang="en-US" sz="1600" dirty="0" smtClean="0"/>
              <a:t> </a:t>
            </a:r>
            <a:r>
              <a:rPr lang="en-US" sz="1600" dirty="0" err="1" smtClean="0"/>
              <a:t>aparecen</a:t>
            </a:r>
            <a:r>
              <a:rPr lang="en-US" sz="1600" dirty="0" smtClean="0"/>
              <a:t> en el </a:t>
            </a:r>
            <a:r>
              <a:rPr lang="en-US" sz="1600" dirty="0" err="1" smtClean="0"/>
              <a:t>cuadro</a:t>
            </a:r>
            <a:r>
              <a:rPr lang="en-US" sz="1600" dirty="0" smtClean="0"/>
              <a:t>.</a:t>
            </a:r>
          </a:p>
          <a:p>
            <a:endParaRPr lang="en-US" sz="1600" dirty="0"/>
          </a:p>
          <a:p>
            <a:r>
              <a:rPr lang="en-US" sz="1600" dirty="0" err="1" smtClean="0"/>
              <a:t>Nombre</a:t>
            </a:r>
            <a:r>
              <a:rPr lang="en-US" sz="1600" dirty="0" smtClean="0"/>
              <a:t> de la persona a </a:t>
            </a:r>
            <a:r>
              <a:rPr lang="en-US" sz="1600" dirty="0" err="1" smtClean="0"/>
              <a:t>quién</a:t>
            </a:r>
            <a:r>
              <a:rPr lang="en-US" sz="1600" dirty="0" smtClean="0"/>
              <a:t> van a </a:t>
            </a:r>
            <a:r>
              <a:rPr lang="en-US" sz="1600" dirty="0" err="1" smtClean="0"/>
              <a:t>entrevistar</a:t>
            </a:r>
            <a:r>
              <a:rPr lang="en-US" sz="1600" dirty="0" smtClean="0"/>
              <a:t>_______________________</a:t>
            </a:r>
          </a:p>
          <a:p>
            <a:r>
              <a:rPr lang="en-US" sz="1600" dirty="0" err="1" smtClean="0"/>
              <a:t>Preguntas</a:t>
            </a:r>
            <a:r>
              <a:rPr lang="en-US" sz="1600" dirty="0" smtClean="0"/>
              <a:t>: </a:t>
            </a:r>
          </a:p>
          <a:p>
            <a:pPr marL="342900" indent="-342900">
              <a:buAutoNum type="arabicPeriod"/>
            </a:pPr>
            <a:r>
              <a:rPr lang="en-US" sz="1600" dirty="0" smtClean="0"/>
              <a:t>____________________________________</a:t>
            </a:r>
          </a:p>
          <a:p>
            <a:pPr marL="342900" indent="-342900">
              <a:buAutoNum type="arabicPeriod"/>
            </a:pPr>
            <a:r>
              <a:rPr lang="en-US" sz="1600" dirty="0" smtClean="0"/>
              <a:t>____________________________________</a:t>
            </a:r>
          </a:p>
          <a:p>
            <a:pPr marL="342900" indent="-342900">
              <a:buAutoNum type="arabicPeriod"/>
            </a:pPr>
            <a:r>
              <a:rPr lang="en-US" sz="1600" dirty="0" smtClean="0"/>
              <a:t>____________________________________</a:t>
            </a:r>
          </a:p>
          <a:p>
            <a:pPr marL="342900" indent="-342900">
              <a:buAutoNum type="arabicPeriod"/>
            </a:pPr>
            <a:r>
              <a:rPr lang="en-US" sz="1600" dirty="0" smtClean="0"/>
              <a:t>____________________________________</a:t>
            </a:r>
          </a:p>
          <a:p>
            <a:pPr marL="342900" indent="-342900">
              <a:buAutoNum type="arabicPeriod"/>
            </a:pPr>
            <a:r>
              <a:rPr lang="en-US" sz="1600" dirty="0" smtClean="0"/>
              <a:t>____________________________________</a:t>
            </a:r>
          </a:p>
          <a:p>
            <a:endParaRPr lang="en-US" sz="1600"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checkerboard(across)">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amond(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6096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Grp="1" noChangeAspect="1" noChangeArrowheads="1"/>
          </p:cNvPicPr>
          <p:nvPr>
            <p:ph sz="half" idx="1"/>
          </p:nvPr>
        </p:nvPicPr>
        <p:blipFill>
          <a:blip r:embed="rId4" cstate="print"/>
          <a:srcRect l="33962" t="12121" r="36635" b="6061"/>
          <a:stretch>
            <a:fillRect/>
          </a:stretch>
        </p:blipFill>
        <p:spPr bwMode="auto">
          <a:xfrm>
            <a:off x="609600" y="0"/>
            <a:ext cx="3962400" cy="6705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ontent Placeholder 8"/>
          <p:cNvSpPr>
            <a:spLocks noGrp="1"/>
          </p:cNvSpPr>
          <p:nvPr>
            <p:ph sz="half" idx="2"/>
          </p:nvPr>
        </p:nvSpPr>
        <p:spPr>
          <a:xfrm>
            <a:off x="4648200" y="0"/>
            <a:ext cx="4495800" cy="6858000"/>
          </a:xfrm>
        </p:spPr>
        <p:txBody>
          <a:bodyPr>
            <a:normAutofit fontScale="92500" lnSpcReduction="10000"/>
          </a:bodyPr>
          <a:lstStyle/>
          <a:p>
            <a:pPr>
              <a:buNone/>
            </a:pPr>
            <a:r>
              <a:rPr lang="en-US" sz="1800" b="1" dirty="0" err="1" smtClean="0"/>
              <a:t>Actividad</a:t>
            </a:r>
            <a:r>
              <a:rPr lang="en-US" sz="1800" b="1" dirty="0" smtClean="0"/>
              <a:t> 6</a:t>
            </a:r>
          </a:p>
          <a:p>
            <a:pPr>
              <a:buNone/>
            </a:pPr>
            <a:r>
              <a:rPr lang="en-US" sz="1800" dirty="0" smtClean="0">
                <a:latin typeface="Times New Roman"/>
                <a:cs typeface="Times New Roman"/>
              </a:rPr>
              <a:t>¿Los hombres o </a:t>
            </a:r>
            <a:r>
              <a:rPr lang="en-US" sz="1800" dirty="0" err="1" smtClean="0">
                <a:latin typeface="Times New Roman"/>
                <a:cs typeface="Times New Roman"/>
              </a:rPr>
              <a:t>las</a:t>
            </a:r>
            <a:r>
              <a:rPr lang="en-US" sz="1800" dirty="0" smtClean="0">
                <a:latin typeface="Times New Roman"/>
                <a:cs typeface="Times New Roman"/>
              </a:rPr>
              <a:t> </a:t>
            </a:r>
            <a:r>
              <a:rPr lang="en-US" sz="1800" dirty="0" err="1" smtClean="0">
                <a:latin typeface="Times New Roman"/>
                <a:cs typeface="Times New Roman"/>
              </a:rPr>
              <a:t>mujeres</a:t>
            </a:r>
            <a:r>
              <a:rPr lang="en-US" sz="1800" dirty="0" smtClean="0">
                <a:latin typeface="Times New Roman"/>
                <a:cs typeface="Times New Roman"/>
              </a:rPr>
              <a:t>?</a:t>
            </a:r>
          </a:p>
          <a:p>
            <a:pPr>
              <a:buNone/>
            </a:pPr>
            <a:endParaRPr lang="en-US" sz="1800" dirty="0">
              <a:latin typeface="Times New Roman"/>
              <a:cs typeface="Times New Roman"/>
            </a:endParaRPr>
          </a:p>
          <a:p>
            <a:pPr>
              <a:buNone/>
            </a:pPr>
            <a:endParaRPr lang="en-US" sz="1800" dirty="0" smtClean="0">
              <a:latin typeface="Times New Roman"/>
              <a:cs typeface="Times New Roman"/>
            </a:endParaRPr>
          </a:p>
          <a:p>
            <a:pPr>
              <a:buNone/>
            </a:pPr>
            <a:endParaRPr lang="en-US" sz="1800" dirty="0">
              <a:latin typeface="Times New Roman"/>
              <a:cs typeface="Times New Roman"/>
            </a:endParaRPr>
          </a:p>
          <a:p>
            <a:pPr>
              <a:buNone/>
            </a:pPr>
            <a:endParaRPr lang="en-US" sz="1800" dirty="0" smtClean="0">
              <a:latin typeface="Times New Roman"/>
              <a:cs typeface="Times New Roman"/>
            </a:endParaRPr>
          </a:p>
          <a:p>
            <a:pPr marL="0" indent="0">
              <a:buNone/>
            </a:pPr>
            <a:r>
              <a:rPr lang="en-US" sz="1800" dirty="0" err="1" smtClean="0">
                <a:latin typeface="Times New Roman"/>
                <a:cs typeface="Times New Roman"/>
              </a:rPr>
              <a:t>Trabajen</a:t>
            </a:r>
            <a:r>
              <a:rPr lang="en-US" sz="1800" dirty="0" smtClean="0">
                <a:latin typeface="Times New Roman"/>
                <a:cs typeface="Times New Roman"/>
              </a:rPr>
              <a:t> en </a:t>
            </a:r>
            <a:r>
              <a:rPr lang="en-US" sz="1800" dirty="0" err="1" smtClean="0">
                <a:latin typeface="Times New Roman"/>
                <a:cs typeface="Times New Roman"/>
              </a:rPr>
              <a:t>grupos</a:t>
            </a:r>
            <a:r>
              <a:rPr lang="en-US" sz="1800" dirty="0" smtClean="0">
                <a:latin typeface="Times New Roman"/>
                <a:cs typeface="Times New Roman"/>
              </a:rPr>
              <a:t> </a:t>
            </a:r>
            <a:r>
              <a:rPr lang="en-US" sz="1800" dirty="0" err="1" smtClean="0">
                <a:latin typeface="Times New Roman"/>
                <a:cs typeface="Times New Roman"/>
              </a:rPr>
              <a:t>pequeños</a:t>
            </a:r>
            <a:r>
              <a:rPr lang="en-US" sz="1800" dirty="0" smtClean="0">
                <a:latin typeface="Times New Roman"/>
                <a:cs typeface="Times New Roman"/>
              </a:rPr>
              <a:t> </a:t>
            </a:r>
            <a:r>
              <a:rPr lang="en-US" sz="1800" dirty="0" err="1" smtClean="0">
                <a:latin typeface="Times New Roman"/>
                <a:cs typeface="Times New Roman"/>
              </a:rPr>
              <a:t>para</a:t>
            </a:r>
            <a:r>
              <a:rPr lang="en-US" sz="1800" dirty="0" smtClean="0">
                <a:latin typeface="Times New Roman"/>
                <a:cs typeface="Times New Roman"/>
              </a:rPr>
              <a:t> </a:t>
            </a:r>
            <a:r>
              <a:rPr lang="en-US" sz="1800" dirty="0" err="1" smtClean="0">
                <a:latin typeface="Times New Roman"/>
                <a:cs typeface="Times New Roman"/>
              </a:rPr>
              <a:t>completar</a:t>
            </a:r>
            <a:r>
              <a:rPr lang="en-US" sz="1800" dirty="0" smtClean="0">
                <a:latin typeface="Times New Roman"/>
                <a:cs typeface="Times New Roman"/>
              </a:rPr>
              <a:t> la </a:t>
            </a:r>
            <a:r>
              <a:rPr lang="en-US" sz="1800" dirty="0" err="1" smtClean="0">
                <a:latin typeface="Times New Roman"/>
                <a:cs typeface="Times New Roman"/>
              </a:rPr>
              <a:t>siguiente</a:t>
            </a:r>
            <a:r>
              <a:rPr lang="en-US" sz="1800" dirty="0" smtClean="0">
                <a:latin typeface="Times New Roman"/>
                <a:cs typeface="Times New Roman"/>
              </a:rPr>
              <a:t> </a:t>
            </a:r>
            <a:r>
              <a:rPr lang="en-US" sz="1800" dirty="0" err="1" smtClean="0">
                <a:latin typeface="Times New Roman"/>
                <a:cs typeface="Times New Roman"/>
              </a:rPr>
              <a:t>actividad</a:t>
            </a:r>
            <a:r>
              <a:rPr lang="en-US" sz="1800" dirty="0" smtClean="0">
                <a:latin typeface="Times New Roman"/>
                <a:cs typeface="Times New Roman"/>
              </a:rPr>
              <a:t>. </a:t>
            </a:r>
          </a:p>
          <a:p>
            <a:pPr marL="457200" indent="-457200">
              <a:buAutoNum type="alphaLcParenR"/>
            </a:pPr>
            <a:r>
              <a:rPr lang="en-US" sz="1800" dirty="0" err="1" smtClean="0">
                <a:latin typeface="Times New Roman"/>
                <a:cs typeface="Times New Roman"/>
              </a:rPr>
              <a:t>Decidan</a:t>
            </a:r>
            <a:r>
              <a:rPr lang="en-US" sz="1800" dirty="0" smtClean="0">
                <a:latin typeface="Times New Roman"/>
                <a:cs typeface="Times New Roman"/>
              </a:rPr>
              <a:t> </a:t>
            </a:r>
            <a:r>
              <a:rPr lang="en-US" sz="1800" dirty="0" err="1" smtClean="0">
                <a:latin typeface="Times New Roman"/>
                <a:cs typeface="Times New Roman"/>
              </a:rPr>
              <a:t>quiénes</a:t>
            </a:r>
            <a:r>
              <a:rPr lang="en-US" sz="1800" dirty="0" smtClean="0">
                <a:latin typeface="Times New Roman"/>
                <a:cs typeface="Times New Roman"/>
              </a:rPr>
              <a:t> </a:t>
            </a:r>
            <a:r>
              <a:rPr lang="en-US" sz="1800" dirty="0" err="1" smtClean="0">
                <a:latin typeface="Times New Roman"/>
                <a:cs typeface="Times New Roman"/>
              </a:rPr>
              <a:t>hacen</a:t>
            </a:r>
            <a:r>
              <a:rPr lang="en-US" sz="1800" dirty="0" smtClean="0">
                <a:latin typeface="Times New Roman"/>
                <a:cs typeface="Times New Roman"/>
              </a:rPr>
              <a:t> </a:t>
            </a:r>
            <a:r>
              <a:rPr lang="en-US" sz="1800" dirty="0" err="1" smtClean="0">
                <a:latin typeface="Times New Roman"/>
                <a:cs typeface="Times New Roman"/>
              </a:rPr>
              <a:t>normalmente</a:t>
            </a:r>
            <a:r>
              <a:rPr lang="en-US" sz="1800" dirty="0" smtClean="0">
                <a:latin typeface="Times New Roman"/>
                <a:cs typeface="Times New Roman"/>
              </a:rPr>
              <a:t> </a:t>
            </a:r>
            <a:r>
              <a:rPr lang="en-US" sz="1800" dirty="0" err="1" smtClean="0">
                <a:latin typeface="Times New Roman"/>
                <a:cs typeface="Times New Roman"/>
              </a:rPr>
              <a:t>las</a:t>
            </a:r>
            <a:r>
              <a:rPr lang="en-US" sz="1800" dirty="0" smtClean="0">
                <a:latin typeface="Times New Roman"/>
                <a:cs typeface="Times New Roman"/>
              </a:rPr>
              <a:t> </a:t>
            </a:r>
            <a:r>
              <a:rPr lang="en-US" sz="1800" dirty="0" err="1" smtClean="0">
                <a:latin typeface="Times New Roman"/>
                <a:cs typeface="Times New Roman"/>
              </a:rPr>
              <a:t>siguientes</a:t>
            </a:r>
            <a:r>
              <a:rPr lang="en-US" sz="1800" dirty="0" smtClean="0">
                <a:latin typeface="Times New Roman"/>
                <a:cs typeface="Times New Roman"/>
              </a:rPr>
              <a:t> </a:t>
            </a:r>
            <a:r>
              <a:rPr lang="en-US" sz="1800" dirty="0" err="1" smtClean="0">
                <a:latin typeface="Times New Roman"/>
                <a:cs typeface="Times New Roman"/>
              </a:rPr>
              <a:t>actividades</a:t>
            </a:r>
            <a:endParaRPr lang="en-US" sz="1800" dirty="0">
              <a:latin typeface="Times New Roman"/>
              <a:cs typeface="Times New Roman"/>
            </a:endParaRPr>
          </a:p>
          <a:p>
            <a:pPr marL="457200" indent="-457200">
              <a:buAutoNum type="alphaLcParenR"/>
            </a:pPr>
            <a:endParaRPr lang="en-US" sz="1800" dirty="0" smtClean="0">
              <a:latin typeface="Times New Roman"/>
              <a:cs typeface="Times New Roman"/>
            </a:endParaRPr>
          </a:p>
          <a:p>
            <a:pPr marL="457200" indent="-457200">
              <a:buAutoNum type="alphaLcParenR"/>
            </a:pPr>
            <a:endParaRPr lang="en-US" sz="1800" dirty="0">
              <a:latin typeface="Times New Roman"/>
              <a:cs typeface="Times New Roman"/>
            </a:endParaRPr>
          </a:p>
          <a:p>
            <a:pPr marL="457200" indent="-457200">
              <a:buAutoNum type="alphaLcParenR"/>
            </a:pPr>
            <a:endParaRPr lang="en-US" sz="1800" dirty="0" smtClean="0">
              <a:latin typeface="Times New Roman"/>
              <a:cs typeface="Times New Roman"/>
            </a:endParaRPr>
          </a:p>
          <a:p>
            <a:pPr marL="457200" indent="-457200">
              <a:buAutoNum type="alphaLcParenR"/>
            </a:pPr>
            <a:endParaRPr lang="en-US" sz="1800" dirty="0">
              <a:latin typeface="Times New Roman"/>
              <a:cs typeface="Times New Roman"/>
            </a:endParaRPr>
          </a:p>
          <a:p>
            <a:pPr marL="457200" indent="-457200">
              <a:buAutoNum type="alphaLcParenR"/>
            </a:pPr>
            <a:endParaRPr lang="en-US" sz="1800" dirty="0" smtClean="0">
              <a:latin typeface="Times New Roman"/>
              <a:cs typeface="Times New Roman"/>
            </a:endParaRPr>
          </a:p>
          <a:p>
            <a:pPr marL="457200" indent="-457200">
              <a:buAutoNum type="alphaLcParenR"/>
            </a:pPr>
            <a:endParaRPr lang="en-US" sz="1800" dirty="0">
              <a:latin typeface="Times New Roman"/>
              <a:cs typeface="Times New Roman"/>
            </a:endParaRPr>
          </a:p>
          <a:p>
            <a:pPr marL="457200" indent="-457200">
              <a:buAutoNum type="alphaLcParenR"/>
            </a:pPr>
            <a:endParaRPr lang="en-US" sz="1800" dirty="0" smtClean="0">
              <a:latin typeface="Times New Roman"/>
              <a:cs typeface="Times New Roman"/>
            </a:endParaRPr>
          </a:p>
          <a:p>
            <a:pPr marL="457200" indent="-457200">
              <a:buAutoNum type="alphaLcParenR"/>
            </a:pPr>
            <a:endParaRPr lang="en-US" sz="1800" dirty="0" smtClean="0">
              <a:latin typeface="Times New Roman"/>
              <a:cs typeface="Times New Roman"/>
            </a:endParaRPr>
          </a:p>
          <a:p>
            <a:pPr marL="457200" indent="-457200">
              <a:buAutoNum type="alphaLcParenR"/>
            </a:pPr>
            <a:endParaRPr lang="en-US" sz="1800" dirty="0" smtClean="0">
              <a:latin typeface="Times New Roman"/>
              <a:cs typeface="Times New Roman"/>
            </a:endParaRPr>
          </a:p>
          <a:p>
            <a:pPr marL="457200" indent="-457200">
              <a:buAutoNum type="alphaLcParenR"/>
            </a:pPr>
            <a:r>
              <a:rPr lang="en-US" sz="1800" dirty="0" err="1" smtClean="0">
                <a:latin typeface="Times New Roman"/>
                <a:cs typeface="Times New Roman"/>
              </a:rPr>
              <a:t>Discutan</a:t>
            </a:r>
            <a:r>
              <a:rPr lang="en-US" sz="1800" dirty="0" smtClean="0">
                <a:latin typeface="Times New Roman"/>
                <a:cs typeface="Times New Roman"/>
              </a:rPr>
              <a:t> la </a:t>
            </a:r>
            <a:r>
              <a:rPr lang="en-US" sz="1800" dirty="0" err="1" smtClean="0">
                <a:latin typeface="Times New Roman"/>
                <a:cs typeface="Times New Roman"/>
              </a:rPr>
              <a:t>siguiente</a:t>
            </a:r>
            <a:r>
              <a:rPr lang="en-US" sz="1800" dirty="0" smtClean="0">
                <a:latin typeface="Times New Roman"/>
                <a:cs typeface="Times New Roman"/>
              </a:rPr>
              <a:t> </a:t>
            </a:r>
            <a:r>
              <a:rPr lang="en-US" sz="1800" dirty="0" err="1" smtClean="0">
                <a:latin typeface="Times New Roman"/>
                <a:cs typeface="Times New Roman"/>
              </a:rPr>
              <a:t>pregunta</a:t>
            </a:r>
            <a:r>
              <a:rPr lang="en-US" sz="1800" dirty="0" smtClean="0">
                <a:latin typeface="Times New Roman"/>
                <a:cs typeface="Times New Roman"/>
              </a:rPr>
              <a:t> con </a:t>
            </a:r>
            <a:r>
              <a:rPr lang="en-US" sz="1800" dirty="0" err="1" smtClean="0">
                <a:latin typeface="Times New Roman"/>
                <a:cs typeface="Times New Roman"/>
              </a:rPr>
              <a:t>sus</a:t>
            </a:r>
            <a:r>
              <a:rPr lang="en-US" sz="1800" dirty="0" smtClean="0">
                <a:latin typeface="Times New Roman"/>
                <a:cs typeface="Times New Roman"/>
              </a:rPr>
              <a:t> </a:t>
            </a:r>
            <a:r>
              <a:rPr lang="en-US" sz="1800" dirty="0" err="1" smtClean="0">
                <a:latin typeface="Times New Roman"/>
                <a:cs typeface="Times New Roman"/>
              </a:rPr>
              <a:t>compañeros</a:t>
            </a:r>
            <a:r>
              <a:rPr lang="en-US" sz="1800" dirty="0" smtClean="0">
                <a:latin typeface="Times New Roman"/>
                <a:cs typeface="Times New Roman"/>
              </a:rPr>
              <a:t> de </a:t>
            </a:r>
            <a:r>
              <a:rPr lang="en-US" sz="1800" dirty="0" err="1" smtClean="0">
                <a:latin typeface="Times New Roman"/>
                <a:cs typeface="Times New Roman"/>
              </a:rPr>
              <a:t>grupo</a:t>
            </a:r>
            <a:r>
              <a:rPr lang="en-US" sz="1800" dirty="0" smtClean="0">
                <a:latin typeface="Times New Roman"/>
                <a:cs typeface="Times New Roman"/>
              </a:rPr>
              <a:t>:</a:t>
            </a:r>
          </a:p>
          <a:p>
            <a:pPr marL="457200" indent="-457200">
              <a:buNone/>
            </a:pPr>
            <a:r>
              <a:rPr lang="en-US" sz="1800" dirty="0">
                <a:latin typeface="Times New Roman"/>
                <a:cs typeface="Times New Roman"/>
              </a:rPr>
              <a:t>	</a:t>
            </a:r>
            <a:r>
              <a:rPr lang="en-US" sz="1800" dirty="0" smtClean="0">
                <a:latin typeface="Times New Roman"/>
                <a:cs typeface="Times New Roman"/>
              </a:rPr>
              <a:t> ¿Es </a:t>
            </a:r>
            <a:r>
              <a:rPr lang="en-US" sz="1800" dirty="0" err="1" smtClean="0">
                <a:latin typeface="Times New Roman"/>
                <a:cs typeface="Times New Roman"/>
              </a:rPr>
              <a:t>cierto</a:t>
            </a:r>
            <a:r>
              <a:rPr lang="en-US" sz="1800" dirty="0" smtClean="0">
                <a:latin typeface="Times New Roman"/>
                <a:cs typeface="Times New Roman"/>
              </a:rPr>
              <a:t> </a:t>
            </a:r>
            <a:r>
              <a:rPr lang="en-US" sz="1800" dirty="0" err="1" smtClean="0">
                <a:latin typeface="Times New Roman"/>
                <a:cs typeface="Times New Roman"/>
              </a:rPr>
              <a:t>que</a:t>
            </a:r>
            <a:r>
              <a:rPr lang="en-US" sz="1800" dirty="0" smtClean="0">
                <a:latin typeface="Times New Roman"/>
                <a:cs typeface="Times New Roman"/>
              </a:rPr>
              <a:t> </a:t>
            </a:r>
            <a:r>
              <a:rPr lang="en-US" sz="1800" dirty="0" err="1" smtClean="0">
                <a:latin typeface="Times New Roman"/>
                <a:cs typeface="Times New Roman"/>
              </a:rPr>
              <a:t>las</a:t>
            </a:r>
            <a:r>
              <a:rPr lang="en-US" sz="1800" dirty="0" smtClean="0">
                <a:latin typeface="Times New Roman"/>
                <a:cs typeface="Times New Roman"/>
              </a:rPr>
              <a:t> </a:t>
            </a:r>
            <a:r>
              <a:rPr lang="en-US" sz="1800" dirty="0" err="1" smtClean="0">
                <a:latin typeface="Times New Roman"/>
                <a:cs typeface="Times New Roman"/>
              </a:rPr>
              <a:t>mujeres</a:t>
            </a:r>
            <a:r>
              <a:rPr lang="en-US" sz="1800" dirty="0" smtClean="0">
                <a:latin typeface="Times New Roman"/>
                <a:cs typeface="Times New Roman"/>
              </a:rPr>
              <a:t> </a:t>
            </a:r>
            <a:r>
              <a:rPr lang="en-US" sz="1800" dirty="0" err="1" smtClean="0">
                <a:latin typeface="Times New Roman"/>
                <a:cs typeface="Times New Roman"/>
              </a:rPr>
              <a:t>tardan</a:t>
            </a:r>
            <a:r>
              <a:rPr lang="en-US" sz="1800" dirty="0" smtClean="0">
                <a:latin typeface="Times New Roman"/>
                <a:cs typeface="Times New Roman"/>
              </a:rPr>
              <a:t> mucho </a:t>
            </a:r>
            <a:r>
              <a:rPr lang="en-US" sz="1800" dirty="0" err="1" smtClean="0">
                <a:latin typeface="Times New Roman"/>
                <a:cs typeface="Times New Roman"/>
              </a:rPr>
              <a:t>más</a:t>
            </a:r>
            <a:r>
              <a:rPr lang="en-US" sz="1800" dirty="0" smtClean="0">
                <a:latin typeface="Times New Roman"/>
                <a:cs typeface="Times New Roman"/>
              </a:rPr>
              <a:t> </a:t>
            </a:r>
            <a:r>
              <a:rPr lang="en-US" sz="1800" dirty="0" err="1" smtClean="0">
                <a:latin typeface="Times New Roman"/>
                <a:cs typeface="Times New Roman"/>
              </a:rPr>
              <a:t>tiempo</a:t>
            </a:r>
            <a:r>
              <a:rPr lang="en-US" sz="1800" dirty="0" smtClean="0">
                <a:latin typeface="Times New Roman"/>
                <a:cs typeface="Times New Roman"/>
              </a:rPr>
              <a:t> en </a:t>
            </a:r>
            <a:r>
              <a:rPr lang="en-US" sz="1800" i="1" dirty="0" err="1" smtClean="0">
                <a:latin typeface="Times New Roman"/>
                <a:cs typeface="Times New Roman"/>
              </a:rPr>
              <a:t>arreglarse</a:t>
            </a:r>
            <a:r>
              <a:rPr lang="en-US" sz="1800" dirty="0" smtClean="0">
                <a:latin typeface="Times New Roman"/>
                <a:cs typeface="Times New Roman"/>
              </a:rPr>
              <a:t> </a:t>
            </a:r>
            <a:r>
              <a:rPr lang="en-US" sz="1800" dirty="0" err="1" smtClean="0">
                <a:latin typeface="Times New Roman"/>
                <a:cs typeface="Times New Roman"/>
              </a:rPr>
              <a:t>que</a:t>
            </a:r>
            <a:r>
              <a:rPr lang="en-US" sz="1800" dirty="0" smtClean="0">
                <a:latin typeface="Times New Roman"/>
                <a:cs typeface="Times New Roman"/>
              </a:rPr>
              <a:t> los hombres o </a:t>
            </a:r>
            <a:r>
              <a:rPr lang="en-US" sz="1800" dirty="0" err="1" smtClean="0">
                <a:latin typeface="Times New Roman"/>
                <a:cs typeface="Times New Roman"/>
              </a:rPr>
              <a:t>es</a:t>
            </a:r>
            <a:r>
              <a:rPr lang="en-US" sz="1800" dirty="0" smtClean="0">
                <a:latin typeface="Times New Roman"/>
                <a:cs typeface="Times New Roman"/>
              </a:rPr>
              <a:t> solo un </a:t>
            </a:r>
            <a:r>
              <a:rPr lang="en-US" sz="1800" dirty="0" err="1" smtClean="0">
                <a:latin typeface="Times New Roman"/>
                <a:cs typeface="Times New Roman"/>
              </a:rPr>
              <a:t>estereotipo</a:t>
            </a:r>
            <a:r>
              <a:rPr lang="en-US" sz="1800" dirty="0" smtClean="0">
                <a:latin typeface="Times New Roman"/>
                <a:cs typeface="Times New Roman"/>
              </a:rPr>
              <a:t>?</a:t>
            </a:r>
          </a:p>
          <a:p>
            <a:pPr>
              <a:buNone/>
            </a:pPr>
            <a:endParaRPr lang="en-US" dirty="0"/>
          </a:p>
        </p:txBody>
      </p:sp>
      <p:pic>
        <p:nvPicPr>
          <p:cNvPr id="11" name="Picture 2" descr="C:\Users\Marisol\Desktop\Fuentes Ancillary\Images\img_P01_02.tif"/>
          <p:cNvPicPr>
            <a:picLocks noChangeAspect="1" noChangeArrowheads="1"/>
          </p:cNvPicPr>
          <p:nvPr/>
        </p:nvPicPr>
        <p:blipFill>
          <a:blip r:embed="rId5" cstate="print"/>
          <a:srcRect/>
          <a:stretch>
            <a:fillRect/>
          </a:stretch>
        </p:blipFill>
        <p:spPr bwMode="auto">
          <a:xfrm>
            <a:off x="5791200" y="609600"/>
            <a:ext cx="1219200" cy="1113837"/>
          </a:xfrm>
          <a:prstGeom prst="rect">
            <a:avLst/>
          </a:prstGeom>
          <a:noFill/>
          <a:ln w="25400" cmpd="sng">
            <a:solidFill>
              <a:schemeClr val="accent4">
                <a:lumMod val="75000"/>
              </a:schemeClr>
            </a:solidFill>
          </a:ln>
        </p:spPr>
      </p:pic>
      <p:graphicFrame>
        <p:nvGraphicFramePr>
          <p:cNvPr id="12" name="Table 11"/>
          <p:cNvGraphicFramePr>
            <a:graphicFrameLocks noGrp="1"/>
          </p:cNvGraphicFramePr>
          <p:nvPr/>
        </p:nvGraphicFramePr>
        <p:xfrm>
          <a:off x="4724400" y="2819400"/>
          <a:ext cx="4267200" cy="2225040"/>
        </p:xfrm>
        <a:graphic>
          <a:graphicData uri="http://schemas.openxmlformats.org/drawingml/2006/table">
            <a:tbl>
              <a:tblPr firstRow="1" bandRow="1">
                <a:tableStyleId>{ED083AE6-46FA-4A59-8FB0-9F97EB10719F}</a:tableStyleId>
              </a:tblPr>
              <a:tblGrid>
                <a:gridCol w="1447800"/>
                <a:gridCol w="990600"/>
                <a:gridCol w="990600"/>
                <a:gridCol w="838200"/>
              </a:tblGrid>
              <a:tr h="370840">
                <a:tc>
                  <a:txBody>
                    <a:bodyPr/>
                    <a:lstStyle/>
                    <a:p>
                      <a:r>
                        <a:rPr lang="en-US" sz="1600" dirty="0" err="1" smtClean="0"/>
                        <a:t>Actividad</a:t>
                      </a:r>
                      <a:endParaRPr lang="en-US" sz="1600" dirty="0"/>
                    </a:p>
                  </a:txBody>
                  <a:tcPr/>
                </a:tc>
                <a:tc>
                  <a:txBody>
                    <a:bodyPr/>
                    <a:lstStyle/>
                    <a:p>
                      <a:r>
                        <a:rPr lang="en-US" sz="1600" dirty="0" smtClean="0"/>
                        <a:t>Hombres</a:t>
                      </a:r>
                      <a:endParaRPr lang="en-US" sz="1600" dirty="0"/>
                    </a:p>
                  </a:txBody>
                  <a:tcPr/>
                </a:tc>
                <a:tc>
                  <a:txBody>
                    <a:bodyPr/>
                    <a:lstStyle/>
                    <a:p>
                      <a:r>
                        <a:rPr lang="en-US" sz="1600" dirty="0" err="1" smtClean="0"/>
                        <a:t>Mujeres</a:t>
                      </a:r>
                      <a:endParaRPr lang="en-US" sz="1600" dirty="0"/>
                    </a:p>
                  </a:txBody>
                  <a:tcPr/>
                </a:tc>
                <a:tc>
                  <a:txBody>
                    <a:bodyPr/>
                    <a:lstStyle/>
                    <a:p>
                      <a:r>
                        <a:rPr lang="en-US" sz="1600" dirty="0" smtClean="0"/>
                        <a:t>Los dos</a:t>
                      </a:r>
                      <a:endParaRPr lang="en-US" sz="1600" dirty="0"/>
                    </a:p>
                  </a:txBody>
                  <a:tcPr/>
                </a:tc>
              </a:tr>
              <a:tr h="370840">
                <a:tc>
                  <a:txBody>
                    <a:bodyPr/>
                    <a:lstStyle/>
                    <a:p>
                      <a:r>
                        <a:rPr lang="en-US" sz="1600" dirty="0" err="1" smtClean="0"/>
                        <a:t>Secarse</a:t>
                      </a:r>
                      <a:r>
                        <a:rPr lang="en-US" sz="1600" dirty="0" smtClean="0"/>
                        <a:t> el </a:t>
                      </a:r>
                      <a:r>
                        <a:rPr lang="en-US" sz="1600" dirty="0" err="1" smtClean="0"/>
                        <a:t>pelo</a:t>
                      </a:r>
                      <a:endParaRPr lang="en-US" sz="1600" dirty="0"/>
                    </a:p>
                  </a:txBody>
                  <a:tcPr/>
                </a:tc>
                <a:tc>
                  <a:txBody>
                    <a:bodyPr/>
                    <a:lstStyle/>
                    <a:p>
                      <a:endParaRPr lang="en-US" dirty="0"/>
                    </a:p>
                  </a:txBody>
                  <a:tcPr/>
                </a:tc>
                <a:tc>
                  <a:txBody>
                    <a:bodyPr/>
                    <a:lstStyle/>
                    <a:p>
                      <a:endParaRPr lang="en-US" dirty="0"/>
                    </a:p>
                  </a:txBody>
                  <a:tcPr/>
                </a:tc>
                <a:tc>
                  <a:txBody>
                    <a:bodyPr/>
                    <a:lstStyle/>
                    <a:p>
                      <a:endParaRPr lang="en-US"/>
                    </a:p>
                  </a:txBody>
                  <a:tcPr/>
                </a:tc>
              </a:tr>
              <a:tr h="370840">
                <a:tc>
                  <a:txBody>
                    <a:bodyPr/>
                    <a:lstStyle/>
                    <a:p>
                      <a:r>
                        <a:rPr lang="en-US" sz="1600" dirty="0" err="1" smtClean="0"/>
                        <a:t>Maquillarse</a:t>
                      </a:r>
                      <a:endParaRPr lang="en-US" sz="1600" dirty="0"/>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sz="1600" dirty="0" err="1" smtClean="0"/>
                        <a:t>Peinarse</a:t>
                      </a:r>
                      <a:endParaRPr lang="en-US" sz="1600" dirty="0"/>
                    </a:p>
                  </a:txBody>
                  <a:tcPr/>
                </a:tc>
                <a:tc>
                  <a:txBody>
                    <a:bodyPr/>
                    <a:lstStyle/>
                    <a:p>
                      <a:endParaRPr lang="en-US"/>
                    </a:p>
                  </a:txBody>
                  <a:tcPr/>
                </a:tc>
                <a:tc>
                  <a:txBody>
                    <a:bodyPr/>
                    <a:lstStyle/>
                    <a:p>
                      <a:endParaRPr lang="en-US" dirty="0"/>
                    </a:p>
                  </a:txBody>
                  <a:tcPr/>
                </a:tc>
                <a:tc>
                  <a:txBody>
                    <a:bodyPr/>
                    <a:lstStyle/>
                    <a:p>
                      <a:endParaRPr lang="en-US"/>
                    </a:p>
                  </a:txBody>
                  <a:tcPr/>
                </a:tc>
              </a:tr>
              <a:tr h="370840">
                <a:tc>
                  <a:txBody>
                    <a:bodyPr/>
                    <a:lstStyle/>
                    <a:p>
                      <a:r>
                        <a:rPr lang="en-US" sz="1600" dirty="0" err="1" smtClean="0"/>
                        <a:t>Probarse</a:t>
                      </a:r>
                      <a:r>
                        <a:rPr lang="en-US" sz="1600" dirty="0" smtClean="0"/>
                        <a:t> </a:t>
                      </a:r>
                      <a:r>
                        <a:rPr lang="en-US" sz="1600" dirty="0" err="1" smtClean="0"/>
                        <a:t>ropa</a:t>
                      </a:r>
                      <a:endParaRPr lang="en-US" sz="1600" dirty="0"/>
                    </a:p>
                  </a:txBody>
                  <a:tcPr/>
                </a:tc>
                <a:tc>
                  <a:txBody>
                    <a:bodyPr/>
                    <a:lstStyle/>
                    <a:p>
                      <a:endParaRPr lang="en-US"/>
                    </a:p>
                  </a:txBody>
                  <a:tcPr/>
                </a:tc>
                <a:tc>
                  <a:txBody>
                    <a:bodyPr/>
                    <a:lstStyle/>
                    <a:p>
                      <a:endParaRPr lang="en-US"/>
                    </a:p>
                  </a:txBody>
                  <a:tcPr/>
                </a:tc>
                <a:tc>
                  <a:txBody>
                    <a:bodyPr/>
                    <a:lstStyle/>
                    <a:p>
                      <a:endParaRPr lang="en-US"/>
                    </a:p>
                  </a:txBody>
                  <a:tcPr/>
                </a:tc>
              </a:tr>
              <a:tr h="370840">
                <a:tc>
                  <a:txBody>
                    <a:bodyPr/>
                    <a:lstStyle/>
                    <a:p>
                      <a:r>
                        <a:rPr lang="en-US" sz="1600" dirty="0" err="1" smtClean="0"/>
                        <a:t>Afeitarse</a:t>
                      </a:r>
                      <a:endParaRPr lang="en-US" sz="1600"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blinds(horizontal)">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ox(in)">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ox(in)">
                                      <p:cBhvr>
                                        <p:cTn id="17" dur="500"/>
                                        <p:tgtEl>
                                          <p:spTgt spid="11"/>
                                        </p:tgtEl>
                                      </p:cBhvr>
                                    </p:animEffect>
                                  </p:childTnLst>
                                </p:cTn>
                              </p:par>
                              <p:par>
                                <p:cTn id="18" presetID="4" presetClass="entr" presetSubtype="16" fill="hold" nodeType="withEffect">
                                  <p:stCondLst>
                                    <p:cond delay="0"/>
                                  </p:stCondLst>
                                  <p:childTnLst>
                                    <p:set>
                                      <p:cBhvr>
                                        <p:cTn id="19" dur="1" fill="hold">
                                          <p:stCondLst>
                                            <p:cond delay="0"/>
                                          </p:stCondLst>
                                        </p:cTn>
                                        <p:tgtEl>
                                          <p:spTgt spid="9">
                                            <p:txEl>
                                              <p:pRg st="6" end="6"/>
                                            </p:txEl>
                                          </p:spTgt>
                                        </p:tgtEl>
                                        <p:attrNameLst>
                                          <p:attrName>style.visibility</p:attrName>
                                        </p:attrNameLst>
                                      </p:cBhvr>
                                      <p:to>
                                        <p:strVal val="visible"/>
                                      </p:to>
                                    </p:set>
                                    <p:animEffect transition="in" filter="box(in)">
                                      <p:cBhvr>
                                        <p:cTn id="20" dur="500"/>
                                        <p:tgtEl>
                                          <p:spTgt spid="9">
                                            <p:txEl>
                                              <p:pRg st="6" end="6"/>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animEffect transition="in" filter="box(in)">
                                      <p:cBhvr>
                                        <p:cTn id="23" dur="500"/>
                                        <p:tgtEl>
                                          <p:spTgt spid="9">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ox(i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9">
                                            <p:txEl>
                                              <p:pRg st="17" end="17"/>
                                            </p:txEl>
                                          </p:spTgt>
                                        </p:tgtEl>
                                        <p:attrNameLst>
                                          <p:attrName>style.visibility</p:attrName>
                                        </p:attrNameLst>
                                      </p:cBhvr>
                                      <p:to>
                                        <p:strVal val="visible"/>
                                      </p:to>
                                    </p:set>
                                    <p:animEffect transition="in" filter="checkerboard(across)">
                                      <p:cBhvr>
                                        <p:cTn id="33" dur="500"/>
                                        <p:tgtEl>
                                          <p:spTgt spid="9">
                                            <p:txEl>
                                              <p:pRg st="17" end="17"/>
                                            </p:txEl>
                                          </p:spTgt>
                                        </p:tgtEl>
                                      </p:cBhvr>
                                    </p:animEffect>
                                  </p:childTnLst>
                                </p:cTn>
                              </p:par>
                              <p:par>
                                <p:cTn id="34" presetID="5" presetClass="entr" presetSubtype="10" fill="hold" nodeType="withEffect">
                                  <p:stCondLst>
                                    <p:cond delay="0"/>
                                  </p:stCondLst>
                                  <p:childTnLst>
                                    <p:set>
                                      <p:cBhvr>
                                        <p:cTn id="35" dur="1" fill="hold">
                                          <p:stCondLst>
                                            <p:cond delay="0"/>
                                          </p:stCondLst>
                                        </p:cTn>
                                        <p:tgtEl>
                                          <p:spTgt spid="9">
                                            <p:txEl>
                                              <p:pRg st="18" end="18"/>
                                            </p:txEl>
                                          </p:spTgt>
                                        </p:tgtEl>
                                        <p:attrNameLst>
                                          <p:attrName>style.visibility</p:attrName>
                                        </p:attrNameLst>
                                      </p:cBhvr>
                                      <p:to>
                                        <p:strVal val="visible"/>
                                      </p:to>
                                    </p:set>
                                    <p:animEffect transition="in" filter="checkerboard(across)">
                                      <p:cBhvr>
                                        <p:cTn id="36" dur="500"/>
                                        <p:tgtEl>
                                          <p:spTgt spid="9">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6096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a:xfrm>
            <a:off x="4953000" y="0"/>
            <a:ext cx="4191000" cy="6858000"/>
          </a:xfrm>
        </p:spPr>
        <p:txBody>
          <a:bodyPr>
            <a:normAutofit/>
          </a:bodyPr>
          <a:lstStyle/>
          <a:p>
            <a:pPr>
              <a:buNone/>
            </a:pPr>
            <a:r>
              <a:rPr lang="en-US" sz="1800" b="1" dirty="0" err="1" smtClean="0"/>
              <a:t>Actividad</a:t>
            </a:r>
            <a:r>
              <a:rPr lang="en-US" sz="1800" b="1" dirty="0" smtClean="0"/>
              <a:t> 7</a:t>
            </a:r>
          </a:p>
          <a:p>
            <a:pPr marL="0" indent="0">
              <a:buNone/>
            </a:pPr>
            <a:r>
              <a:rPr lang="en-US" sz="1800" dirty="0" smtClean="0">
                <a:latin typeface="Times New Roman"/>
                <a:cs typeface="Times New Roman"/>
              </a:rPr>
              <a:t>Completa la </a:t>
            </a:r>
            <a:r>
              <a:rPr lang="en-US" sz="1800" dirty="0" err="1" smtClean="0">
                <a:latin typeface="Times New Roman"/>
                <a:cs typeface="Times New Roman"/>
              </a:rPr>
              <a:t>siguiente</a:t>
            </a:r>
            <a:r>
              <a:rPr lang="en-US" sz="1800" dirty="0" smtClean="0">
                <a:latin typeface="Times New Roman"/>
                <a:cs typeface="Times New Roman"/>
              </a:rPr>
              <a:t> </a:t>
            </a:r>
            <a:r>
              <a:rPr lang="en-US" sz="1800" dirty="0" err="1" smtClean="0">
                <a:latin typeface="Times New Roman"/>
                <a:cs typeface="Times New Roman"/>
              </a:rPr>
              <a:t>actividad</a:t>
            </a:r>
            <a:r>
              <a:rPr lang="en-US" sz="1800" dirty="0" smtClean="0">
                <a:latin typeface="Times New Roman"/>
                <a:cs typeface="Times New Roman"/>
              </a:rPr>
              <a:t> </a:t>
            </a:r>
            <a:r>
              <a:rPr lang="en-US" sz="1800" dirty="0" err="1" smtClean="0">
                <a:latin typeface="Times New Roman"/>
                <a:cs typeface="Times New Roman"/>
              </a:rPr>
              <a:t>individualmente</a:t>
            </a:r>
            <a:r>
              <a:rPr lang="en-US" sz="1800" dirty="0" smtClean="0">
                <a:latin typeface="Times New Roman"/>
                <a:cs typeface="Times New Roman"/>
              </a:rPr>
              <a:t>. Lee </a:t>
            </a:r>
            <a:r>
              <a:rPr lang="en-US" sz="1800" dirty="0" err="1" smtClean="0">
                <a:latin typeface="Times New Roman"/>
                <a:cs typeface="Times New Roman"/>
              </a:rPr>
              <a:t>las</a:t>
            </a:r>
            <a:r>
              <a:rPr lang="en-US" sz="1800" dirty="0" smtClean="0">
                <a:latin typeface="Times New Roman"/>
                <a:cs typeface="Times New Roman"/>
              </a:rPr>
              <a:t> </a:t>
            </a:r>
            <a:r>
              <a:rPr lang="en-US" sz="1800" dirty="0" err="1" smtClean="0">
                <a:latin typeface="Times New Roman"/>
                <a:cs typeface="Times New Roman"/>
              </a:rPr>
              <a:t>situaciones</a:t>
            </a:r>
            <a:r>
              <a:rPr lang="en-US" sz="1800" dirty="0" smtClean="0">
                <a:latin typeface="Times New Roman"/>
                <a:cs typeface="Times New Roman"/>
              </a:rPr>
              <a:t> </a:t>
            </a:r>
            <a:r>
              <a:rPr lang="en-US" sz="1800" dirty="0" err="1" smtClean="0">
                <a:latin typeface="Times New Roman"/>
                <a:cs typeface="Times New Roman"/>
              </a:rPr>
              <a:t>que</a:t>
            </a:r>
            <a:r>
              <a:rPr lang="en-US" sz="1800" dirty="0" smtClean="0">
                <a:latin typeface="Times New Roman"/>
                <a:cs typeface="Times New Roman"/>
              </a:rPr>
              <a:t> </a:t>
            </a:r>
            <a:r>
              <a:rPr lang="en-US" sz="1800" dirty="0" err="1" smtClean="0">
                <a:latin typeface="Times New Roman"/>
                <a:cs typeface="Times New Roman"/>
              </a:rPr>
              <a:t>aparecen</a:t>
            </a:r>
            <a:r>
              <a:rPr lang="en-US" sz="1800" dirty="0" smtClean="0">
                <a:latin typeface="Times New Roman"/>
                <a:cs typeface="Times New Roman"/>
              </a:rPr>
              <a:t> a </a:t>
            </a:r>
            <a:r>
              <a:rPr lang="en-US" sz="1800" dirty="0" err="1" smtClean="0">
                <a:latin typeface="Times New Roman"/>
                <a:cs typeface="Times New Roman"/>
              </a:rPr>
              <a:t>continuación</a:t>
            </a:r>
            <a:r>
              <a:rPr lang="en-US" sz="1800" dirty="0" smtClean="0">
                <a:latin typeface="Times New Roman"/>
                <a:cs typeface="Times New Roman"/>
              </a:rPr>
              <a:t> y </a:t>
            </a:r>
            <a:r>
              <a:rPr lang="en-US" sz="1800" dirty="0" err="1" smtClean="0">
                <a:latin typeface="Times New Roman"/>
                <a:cs typeface="Times New Roman"/>
              </a:rPr>
              <a:t>escribe</a:t>
            </a:r>
            <a:r>
              <a:rPr lang="en-US" sz="1800" dirty="0" smtClean="0">
                <a:latin typeface="Times New Roman"/>
                <a:cs typeface="Times New Roman"/>
              </a:rPr>
              <a:t>  lo </a:t>
            </a:r>
            <a:r>
              <a:rPr lang="en-US" sz="1800" dirty="0" err="1" smtClean="0">
                <a:latin typeface="Times New Roman"/>
                <a:cs typeface="Times New Roman"/>
              </a:rPr>
              <a:t>que</a:t>
            </a:r>
            <a:r>
              <a:rPr lang="en-US" sz="1800" dirty="0" smtClean="0">
                <a:latin typeface="Times New Roman"/>
                <a:cs typeface="Times New Roman"/>
              </a:rPr>
              <a:t> </a:t>
            </a:r>
            <a:r>
              <a:rPr lang="en-US" sz="1800" dirty="0" err="1" smtClean="0">
                <a:latin typeface="Times New Roman"/>
                <a:cs typeface="Times New Roman"/>
              </a:rPr>
              <a:t>haces</a:t>
            </a:r>
            <a:r>
              <a:rPr lang="en-US" sz="1800" dirty="0" smtClean="0">
                <a:latin typeface="Times New Roman"/>
                <a:cs typeface="Times New Roman"/>
              </a:rPr>
              <a:t> </a:t>
            </a:r>
            <a:r>
              <a:rPr lang="en-US" sz="1800" dirty="0" err="1" smtClean="0">
                <a:latin typeface="Times New Roman"/>
                <a:cs typeface="Times New Roman"/>
              </a:rPr>
              <a:t>usando</a:t>
            </a:r>
            <a:r>
              <a:rPr lang="en-US" sz="1800" dirty="0" smtClean="0">
                <a:latin typeface="Times New Roman"/>
                <a:cs typeface="Times New Roman"/>
              </a:rPr>
              <a:t> </a:t>
            </a:r>
            <a:r>
              <a:rPr lang="en-US" sz="1800" dirty="0" err="1" smtClean="0">
                <a:latin typeface="Times New Roman"/>
                <a:cs typeface="Times New Roman"/>
              </a:rPr>
              <a:t>uno</a:t>
            </a:r>
            <a:r>
              <a:rPr lang="en-US" sz="1800" dirty="0" smtClean="0">
                <a:latin typeface="Times New Roman"/>
                <a:cs typeface="Times New Roman"/>
              </a:rPr>
              <a:t> de lo </a:t>
            </a:r>
            <a:r>
              <a:rPr lang="en-US" sz="1800" dirty="0" err="1" smtClean="0">
                <a:latin typeface="Times New Roman"/>
                <a:cs typeface="Times New Roman"/>
              </a:rPr>
              <a:t>verbos</a:t>
            </a:r>
            <a:r>
              <a:rPr lang="en-US" sz="1800" dirty="0" smtClean="0">
                <a:latin typeface="Times New Roman"/>
                <a:cs typeface="Times New Roman"/>
              </a:rPr>
              <a:t> </a:t>
            </a:r>
            <a:r>
              <a:rPr lang="en-US" sz="1800" dirty="0" err="1" smtClean="0">
                <a:latin typeface="Times New Roman"/>
                <a:cs typeface="Times New Roman"/>
              </a:rPr>
              <a:t>reflexivos</a:t>
            </a:r>
            <a:r>
              <a:rPr lang="en-US" sz="1800" dirty="0" smtClean="0">
                <a:latin typeface="Times New Roman"/>
                <a:cs typeface="Times New Roman"/>
              </a:rPr>
              <a:t> </a:t>
            </a:r>
            <a:r>
              <a:rPr lang="en-US" sz="1800" dirty="0" err="1" smtClean="0">
                <a:latin typeface="Times New Roman"/>
                <a:cs typeface="Times New Roman"/>
              </a:rPr>
              <a:t>que</a:t>
            </a:r>
            <a:r>
              <a:rPr lang="en-US" sz="1800" dirty="0" smtClean="0">
                <a:latin typeface="Times New Roman"/>
                <a:cs typeface="Times New Roman"/>
              </a:rPr>
              <a:t> </a:t>
            </a:r>
            <a:r>
              <a:rPr lang="en-US" sz="1800" dirty="0" err="1" smtClean="0">
                <a:latin typeface="Times New Roman"/>
                <a:cs typeface="Times New Roman"/>
              </a:rPr>
              <a:t>aparecen</a:t>
            </a:r>
            <a:r>
              <a:rPr lang="en-US" sz="1800" dirty="0" smtClean="0">
                <a:latin typeface="Times New Roman"/>
                <a:cs typeface="Times New Roman"/>
              </a:rPr>
              <a:t> en el </a:t>
            </a:r>
            <a:r>
              <a:rPr lang="en-US" sz="1800" dirty="0" err="1" smtClean="0">
                <a:latin typeface="Times New Roman"/>
                <a:cs typeface="Times New Roman"/>
              </a:rPr>
              <a:t>cuadro</a:t>
            </a:r>
            <a:r>
              <a:rPr lang="en-US" sz="1800" dirty="0" smtClean="0">
                <a:latin typeface="Times New Roman"/>
                <a:cs typeface="Times New Roman"/>
              </a:rPr>
              <a:t> de al </a:t>
            </a:r>
            <a:r>
              <a:rPr lang="en-US" sz="1800" dirty="0" err="1" smtClean="0">
                <a:latin typeface="Times New Roman"/>
                <a:cs typeface="Times New Roman"/>
              </a:rPr>
              <a:t>lado</a:t>
            </a:r>
            <a:r>
              <a:rPr lang="en-US" sz="1800" dirty="0" smtClean="0">
                <a:latin typeface="Times New Roman"/>
                <a:cs typeface="Times New Roman"/>
              </a:rPr>
              <a:t>. </a:t>
            </a:r>
          </a:p>
          <a:p>
            <a:pPr marL="0" indent="0">
              <a:buNone/>
            </a:pPr>
            <a:endParaRPr lang="en-US" sz="1800" dirty="0">
              <a:latin typeface="Times New Roman"/>
              <a:cs typeface="Times New Roman"/>
            </a:endParaRPr>
          </a:p>
          <a:p>
            <a:pPr marL="0" indent="0">
              <a:buNone/>
            </a:pPr>
            <a:endParaRPr lang="en-US" sz="1800" dirty="0" smtClean="0">
              <a:latin typeface="Times New Roman"/>
              <a:cs typeface="Times New Roman"/>
            </a:endParaRPr>
          </a:p>
          <a:p>
            <a:pPr marL="457200" indent="-457200">
              <a:buNone/>
            </a:pPr>
            <a:endParaRPr lang="en-US" sz="1800" dirty="0">
              <a:latin typeface="Times New Roman"/>
              <a:cs typeface="Times New Roman"/>
            </a:endParaRPr>
          </a:p>
          <a:p>
            <a:pPr marL="457200" indent="-457200">
              <a:buAutoNum type="alphaLcParenR"/>
            </a:pPr>
            <a:endParaRPr lang="en-US" sz="1800" dirty="0" smtClean="0">
              <a:latin typeface="Times New Roman"/>
              <a:cs typeface="Times New Roman"/>
            </a:endParaRPr>
          </a:p>
          <a:p>
            <a:pPr marL="457200" indent="-457200">
              <a:buAutoNum type="alphaLcParenR"/>
            </a:pPr>
            <a:endParaRPr lang="en-US" sz="1800" dirty="0">
              <a:latin typeface="Times New Roman"/>
              <a:cs typeface="Times New Roman"/>
            </a:endParaRPr>
          </a:p>
          <a:p>
            <a:pPr marL="457200" indent="-457200">
              <a:buAutoNum type="alphaLcParenR"/>
            </a:pPr>
            <a:endParaRPr lang="en-US" sz="1800" dirty="0" smtClean="0">
              <a:latin typeface="Times New Roman"/>
              <a:cs typeface="Times New Roman"/>
            </a:endParaRPr>
          </a:p>
          <a:p>
            <a:pPr marL="457200" indent="-457200">
              <a:buAutoNum type="alphaLcParenR"/>
            </a:pPr>
            <a:endParaRPr lang="en-US" sz="1800" dirty="0">
              <a:latin typeface="Times New Roman"/>
              <a:cs typeface="Times New Roman"/>
            </a:endParaRPr>
          </a:p>
          <a:p>
            <a:pPr marL="457200" indent="-457200">
              <a:buAutoNum type="alphaLcParenR"/>
            </a:pPr>
            <a:endParaRPr lang="en-US" sz="1800" dirty="0" smtClean="0">
              <a:latin typeface="Times New Roman"/>
              <a:cs typeface="Times New Roman"/>
            </a:endParaRPr>
          </a:p>
          <a:p>
            <a:pPr marL="457200" indent="-457200">
              <a:buAutoNum type="alphaLcParenR"/>
            </a:pPr>
            <a:endParaRPr lang="en-US" sz="1800" dirty="0" smtClean="0">
              <a:latin typeface="Times New Roman"/>
              <a:cs typeface="Times New Roman"/>
            </a:endParaRPr>
          </a:p>
          <a:p>
            <a:pPr marL="457200" indent="-457200">
              <a:buAutoNum type="alphaLcParenR"/>
            </a:pPr>
            <a:endParaRPr lang="en-US" sz="1800" dirty="0" smtClean="0">
              <a:latin typeface="Times New Roman"/>
              <a:cs typeface="Times New Roman"/>
            </a:endParaRPr>
          </a:p>
          <a:p>
            <a:pPr marL="457200" indent="-457200">
              <a:buNone/>
            </a:pPr>
            <a:r>
              <a:rPr lang="en-US" sz="1800" dirty="0">
                <a:latin typeface="Times New Roman"/>
                <a:cs typeface="Times New Roman"/>
              </a:rPr>
              <a:t>	</a:t>
            </a:r>
            <a:endParaRPr lang="en-US" dirty="0"/>
          </a:p>
        </p:txBody>
      </p:sp>
      <p:pic>
        <p:nvPicPr>
          <p:cNvPr id="7170" name="Picture 2"/>
          <p:cNvPicPr>
            <a:picLocks noGrp="1" noChangeAspect="1" noChangeArrowheads="1"/>
          </p:cNvPicPr>
          <p:nvPr>
            <p:ph sz="half" idx="1"/>
          </p:nvPr>
        </p:nvPicPr>
        <p:blipFill>
          <a:blip r:embed="rId4" cstate="print"/>
          <a:srcRect l="37147" t="23526" r="30607" b="14156"/>
          <a:stretch>
            <a:fillRect/>
          </a:stretch>
        </p:blipFill>
        <p:spPr bwMode="auto">
          <a:xfrm>
            <a:off x="685800" y="0"/>
            <a:ext cx="4267200" cy="6858000"/>
          </a:xfrm>
          <a:prstGeom prst="rect">
            <a:avLst/>
          </a:prstGeom>
          <a:noFill/>
          <a:ln w="9525">
            <a:noFill/>
            <a:miter lim="800000"/>
            <a:headEnd/>
            <a:tailEnd/>
          </a:ln>
        </p:spPr>
      </p:pic>
      <p:graphicFrame>
        <p:nvGraphicFramePr>
          <p:cNvPr id="8" name="Table 7"/>
          <p:cNvGraphicFramePr>
            <a:graphicFrameLocks noGrp="1"/>
          </p:cNvGraphicFramePr>
          <p:nvPr/>
        </p:nvGraphicFramePr>
        <p:xfrm>
          <a:off x="5105400" y="2057400"/>
          <a:ext cx="3810000" cy="4333240"/>
        </p:xfrm>
        <a:graphic>
          <a:graphicData uri="http://schemas.openxmlformats.org/drawingml/2006/table">
            <a:tbl>
              <a:tblPr firstRow="1" bandRow="1">
                <a:tableStyleId>{00A15C55-8517-42AA-B614-E9B94910E393}</a:tableStyleId>
              </a:tblPr>
              <a:tblGrid>
                <a:gridCol w="2444151"/>
                <a:gridCol w="1365849"/>
              </a:tblGrid>
              <a:tr h="370840">
                <a:tc>
                  <a:txBody>
                    <a:bodyPr/>
                    <a:lstStyle/>
                    <a:p>
                      <a:r>
                        <a:rPr lang="en-US" dirty="0" smtClean="0"/>
                        <a:t>Situación</a:t>
                      </a:r>
                      <a:endParaRPr lang="en-US" dirty="0"/>
                    </a:p>
                  </a:txBody>
                  <a:tcPr/>
                </a:tc>
                <a:tc>
                  <a:txBody>
                    <a:bodyPr/>
                    <a:lstStyle/>
                    <a:p>
                      <a:r>
                        <a:rPr lang="en-US" dirty="0" smtClean="0"/>
                        <a:t>¿</a:t>
                      </a:r>
                      <a:r>
                        <a:rPr lang="en-US" dirty="0" err="1" smtClean="0"/>
                        <a:t>Qué</a:t>
                      </a:r>
                      <a:r>
                        <a:rPr lang="en-US" dirty="0" smtClean="0"/>
                        <a:t> </a:t>
                      </a:r>
                      <a:r>
                        <a:rPr lang="en-US" dirty="0" err="1" smtClean="0"/>
                        <a:t>hago</a:t>
                      </a:r>
                      <a:r>
                        <a:rPr lang="en-US" dirty="0" smtClean="0"/>
                        <a:t>?</a:t>
                      </a:r>
                      <a:endParaRPr lang="en-US" dirty="0"/>
                    </a:p>
                  </a:txBody>
                  <a:tcPr/>
                </a:tc>
              </a:tr>
              <a:tr h="370840">
                <a:tc>
                  <a:txBody>
                    <a:bodyPr/>
                    <a:lstStyle/>
                    <a:p>
                      <a:r>
                        <a:rPr lang="en-US" sz="1600" dirty="0" smtClean="0"/>
                        <a:t>1. </a:t>
                      </a:r>
                      <a:r>
                        <a:rPr lang="en-US" sz="1600" dirty="0" err="1" smtClean="0"/>
                        <a:t>Voy</a:t>
                      </a:r>
                      <a:r>
                        <a:rPr lang="en-US" sz="1600" dirty="0" smtClean="0"/>
                        <a:t> a </a:t>
                      </a:r>
                      <a:r>
                        <a:rPr lang="en-US" sz="1600" dirty="0" err="1" smtClean="0"/>
                        <a:t>una</a:t>
                      </a:r>
                      <a:r>
                        <a:rPr lang="en-US" sz="1600" dirty="0" smtClean="0"/>
                        <a:t> fiesta en la casa de mi </a:t>
                      </a:r>
                      <a:r>
                        <a:rPr lang="en-US" sz="1600" dirty="0" err="1" smtClean="0"/>
                        <a:t>amiga</a:t>
                      </a:r>
                      <a:r>
                        <a:rPr lang="en-US" sz="1600" dirty="0" smtClean="0"/>
                        <a:t>.</a:t>
                      </a:r>
                      <a:endParaRPr lang="en-US" sz="1600" dirty="0"/>
                    </a:p>
                  </a:txBody>
                  <a:tcPr/>
                </a:tc>
                <a:tc>
                  <a:txBody>
                    <a:bodyPr/>
                    <a:lstStyle/>
                    <a:p>
                      <a:r>
                        <a:rPr lang="en-US" sz="1600" b="1" dirty="0" smtClean="0"/>
                        <a:t>Me </a:t>
                      </a:r>
                      <a:r>
                        <a:rPr lang="en-US" sz="1600" b="1" dirty="0" err="1" smtClean="0"/>
                        <a:t>divierto</a:t>
                      </a:r>
                      <a:endParaRPr lang="en-US" sz="1600" b="1" dirty="0"/>
                    </a:p>
                  </a:txBody>
                  <a:tcPr/>
                </a:tc>
              </a:tr>
              <a:tr h="370840">
                <a:tc>
                  <a:txBody>
                    <a:bodyPr/>
                    <a:lstStyle/>
                    <a:p>
                      <a:r>
                        <a:rPr lang="en-US" sz="1600" dirty="0" smtClean="0"/>
                        <a:t>2. Mi amigo me </a:t>
                      </a:r>
                      <a:r>
                        <a:rPr lang="en-US" sz="1600" dirty="0" err="1" smtClean="0"/>
                        <a:t>cuenta</a:t>
                      </a:r>
                      <a:r>
                        <a:rPr lang="en-US" sz="1600" dirty="0" smtClean="0"/>
                        <a:t> un </a:t>
                      </a:r>
                      <a:r>
                        <a:rPr lang="en-US" sz="1600" dirty="0" err="1" smtClean="0"/>
                        <a:t>chiste</a:t>
                      </a:r>
                      <a:r>
                        <a:rPr lang="en-US" sz="1600" dirty="0" smtClean="0"/>
                        <a:t> (joke).</a:t>
                      </a:r>
                      <a:endParaRPr lang="en-US" sz="1600" dirty="0"/>
                    </a:p>
                  </a:txBody>
                  <a:tcPr/>
                </a:tc>
                <a:tc>
                  <a:txBody>
                    <a:bodyPr/>
                    <a:lstStyle/>
                    <a:p>
                      <a:endParaRPr lang="en-US" sz="1600" dirty="0"/>
                    </a:p>
                  </a:txBody>
                  <a:tcPr/>
                </a:tc>
              </a:tr>
              <a:tr h="370840">
                <a:tc>
                  <a:txBody>
                    <a:bodyPr/>
                    <a:lstStyle/>
                    <a:p>
                      <a:r>
                        <a:rPr lang="en-US" sz="1600" dirty="0" smtClean="0"/>
                        <a:t>3. </a:t>
                      </a:r>
                      <a:r>
                        <a:rPr lang="en-US" sz="1600" dirty="0" err="1" smtClean="0"/>
                        <a:t>Hace</a:t>
                      </a:r>
                      <a:r>
                        <a:rPr lang="en-US" sz="1600" baseline="0" dirty="0" smtClean="0"/>
                        <a:t> 3 </a:t>
                      </a:r>
                      <a:r>
                        <a:rPr lang="en-US" sz="1600" baseline="0" dirty="0" err="1" smtClean="0"/>
                        <a:t>semanas</a:t>
                      </a:r>
                      <a:r>
                        <a:rPr lang="en-US" sz="1600" baseline="0" dirty="0" smtClean="0"/>
                        <a:t> </a:t>
                      </a:r>
                      <a:r>
                        <a:rPr lang="en-US" sz="1600" baseline="0" dirty="0" err="1" smtClean="0"/>
                        <a:t>que</a:t>
                      </a:r>
                      <a:r>
                        <a:rPr lang="en-US" sz="1600" baseline="0" dirty="0" smtClean="0"/>
                        <a:t> mi </a:t>
                      </a:r>
                      <a:r>
                        <a:rPr lang="en-US" sz="1600" baseline="0" dirty="0" err="1" smtClean="0"/>
                        <a:t>madre</a:t>
                      </a:r>
                      <a:r>
                        <a:rPr lang="en-US" sz="1600" baseline="0" dirty="0" smtClean="0"/>
                        <a:t> no me llama.</a:t>
                      </a:r>
                      <a:endParaRPr lang="en-US" sz="1600" dirty="0"/>
                    </a:p>
                  </a:txBody>
                  <a:tcPr/>
                </a:tc>
                <a:tc>
                  <a:txBody>
                    <a:bodyPr/>
                    <a:lstStyle/>
                    <a:p>
                      <a:endParaRPr lang="en-US" sz="1600" dirty="0"/>
                    </a:p>
                  </a:txBody>
                  <a:tcPr/>
                </a:tc>
              </a:tr>
              <a:tr h="370840">
                <a:tc>
                  <a:txBody>
                    <a:bodyPr/>
                    <a:lstStyle/>
                    <a:p>
                      <a:r>
                        <a:rPr lang="en-US" sz="1600" dirty="0" smtClean="0"/>
                        <a:t>4. </a:t>
                      </a:r>
                      <a:r>
                        <a:rPr lang="en-US" sz="1600" dirty="0" err="1" smtClean="0"/>
                        <a:t>Tengo</a:t>
                      </a:r>
                      <a:r>
                        <a:rPr lang="en-US" sz="1600" dirty="0" smtClean="0"/>
                        <a:t> </a:t>
                      </a:r>
                      <a:r>
                        <a:rPr lang="en-US" sz="1600" dirty="0" err="1" smtClean="0"/>
                        <a:t>que</a:t>
                      </a:r>
                      <a:r>
                        <a:rPr lang="en-US" sz="1600" dirty="0" smtClean="0"/>
                        <a:t> </a:t>
                      </a:r>
                      <a:r>
                        <a:rPr lang="en-US" sz="1600" dirty="0" err="1" smtClean="0"/>
                        <a:t>hacer</a:t>
                      </a:r>
                      <a:r>
                        <a:rPr lang="en-US" sz="1600" dirty="0" smtClean="0"/>
                        <a:t> </a:t>
                      </a:r>
                      <a:r>
                        <a:rPr lang="en-US" sz="1600" dirty="0" err="1" smtClean="0"/>
                        <a:t>una</a:t>
                      </a:r>
                      <a:r>
                        <a:rPr lang="en-US" sz="1600" dirty="0" smtClean="0"/>
                        <a:t> </a:t>
                      </a:r>
                      <a:r>
                        <a:rPr lang="en-US" sz="1600" dirty="0" err="1" smtClean="0"/>
                        <a:t>tarea</a:t>
                      </a:r>
                      <a:r>
                        <a:rPr lang="en-US" sz="1600" dirty="0" smtClean="0"/>
                        <a:t> </a:t>
                      </a:r>
                      <a:r>
                        <a:rPr lang="en-US" sz="1600" dirty="0" err="1" smtClean="0"/>
                        <a:t>para</a:t>
                      </a:r>
                      <a:r>
                        <a:rPr lang="en-US" sz="1600" dirty="0" smtClean="0"/>
                        <a:t> la </a:t>
                      </a:r>
                      <a:r>
                        <a:rPr lang="en-US" sz="1600" dirty="0" err="1" smtClean="0"/>
                        <a:t>clase</a:t>
                      </a:r>
                      <a:r>
                        <a:rPr lang="en-US" sz="1600" dirty="0" smtClean="0"/>
                        <a:t> de </a:t>
                      </a:r>
                      <a:r>
                        <a:rPr lang="en-US" sz="1600" dirty="0" err="1" smtClean="0"/>
                        <a:t>español</a:t>
                      </a:r>
                      <a:r>
                        <a:rPr lang="en-US" sz="1600" dirty="0" smtClean="0"/>
                        <a:t>.</a:t>
                      </a:r>
                      <a:endParaRPr lang="en-US" sz="1600" dirty="0"/>
                    </a:p>
                  </a:txBody>
                  <a:tcPr/>
                </a:tc>
                <a:tc>
                  <a:txBody>
                    <a:bodyPr/>
                    <a:lstStyle/>
                    <a:p>
                      <a:endParaRPr lang="en-US" sz="1600" dirty="0"/>
                    </a:p>
                  </a:txBody>
                  <a:tcPr/>
                </a:tc>
              </a:tr>
              <a:tr h="370840">
                <a:tc>
                  <a:txBody>
                    <a:bodyPr/>
                    <a:lstStyle/>
                    <a:p>
                      <a:r>
                        <a:rPr lang="en-US" sz="1600" dirty="0" smtClean="0"/>
                        <a:t>5. </a:t>
                      </a:r>
                      <a:r>
                        <a:rPr lang="en-US" sz="1600" dirty="0" err="1" smtClean="0"/>
                        <a:t>Recibo</a:t>
                      </a:r>
                      <a:r>
                        <a:rPr lang="en-US" sz="1600" dirty="0" smtClean="0"/>
                        <a:t> </a:t>
                      </a:r>
                      <a:r>
                        <a:rPr lang="en-US" sz="1600" dirty="0" err="1" smtClean="0"/>
                        <a:t>una</a:t>
                      </a:r>
                      <a:r>
                        <a:rPr lang="en-US" sz="1600" dirty="0" smtClean="0"/>
                        <a:t> </a:t>
                      </a:r>
                      <a:r>
                        <a:rPr lang="en-US" sz="1600" dirty="0" err="1" smtClean="0"/>
                        <a:t>cuenta</a:t>
                      </a:r>
                      <a:r>
                        <a:rPr lang="en-US" sz="1600" dirty="0" smtClean="0"/>
                        <a:t> de </a:t>
                      </a:r>
                      <a:r>
                        <a:rPr lang="en-US" sz="1600" dirty="0" err="1" smtClean="0"/>
                        <a:t>teléfono</a:t>
                      </a:r>
                      <a:r>
                        <a:rPr lang="en-US" sz="1600" dirty="0" smtClean="0"/>
                        <a:t> muy </a:t>
                      </a:r>
                      <a:r>
                        <a:rPr lang="en-US" sz="1600" dirty="0" err="1" smtClean="0"/>
                        <a:t>alta</a:t>
                      </a:r>
                      <a:r>
                        <a:rPr lang="en-US" sz="1600" dirty="0" smtClean="0"/>
                        <a:t>.</a:t>
                      </a:r>
                      <a:endParaRPr lang="en-US" sz="1600" dirty="0"/>
                    </a:p>
                  </a:txBody>
                  <a:tcPr/>
                </a:tc>
                <a:tc>
                  <a:txBody>
                    <a:bodyPr/>
                    <a:lstStyle/>
                    <a:p>
                      <a:endParaRPr lang="en-US" dirty="0"/>
                    </a:p>
                  </a:txBody>
                  <a:tcPr/>
                </a:tc>
              </a:tr>
              <a:tr h="370840">
                <a:tc>
                  <a:txBody>
                    <a:bodyPr/>
                    <a:lstStyle/>
                    <a:p>
                      <a:r>
                        <a:rPr lang="en-US" sz="1600" dirty="0" smtClean="0"/>
                        <a:t>6. Mi </a:t>
                      </a:r>
                      <a:r>
                        <a:rPr lang="en-US" sz="1600" dirty="0" err="1" smtClean="0"/>
                        <a:t>compañero</a:t>
                      </a:r>
                      <a:r>
                        <a:rPr lang="en-US" sz="1600" dirty="0" smtClean="0"/>
                        <a:t> de </a:t>
                      </a:r>
                      <a:r>
                        <a:rPr lang="en-US" sz="1600" dirty="0" err="1" smtClean="0"/>
                        <a:t>cuarto</a:t>
                      </a:r>
                      <a:r>
                        <a:rPr lang="en-US" sz="1600" dirty="0" smtClean="0"/>
                        <a:t> </a:t>
                      </a:r>
                      <a:r>
                        <a:rPr lang="en-US" sz="1600" dirty="0" err="1" smtClean="0"/>
                        <a:t>está</a:t>
                      </a:r>
                      <a:r>
                        <a:rPr lang="en-US" sz="1600" dirty="0" smtClean="0"/>
                        <a:t> muy </a:t>
                      </a:r>
                      <a:r>
                        <a:rPr lang="en-US" sz="1600" dirty="0" err="1" smtClean="0"/>
                        <a:t>enojado</a:t>
                      </a:r>
                      <a:r>
                        <a:rPr lang="en-US" sz="1600" dirty="0" smtClean="0"/>
                        <a:t> y me </a:t>
                      </a:r>
                      <a:r>
                        <a:rPr lang="en-US" sz="1600" dirty="0" err="1" smtClean="0"/>
                        <a:t>grita</a:t>
                      </a:r>
                      <a:endParaRPr lang="en-US" sz="1600" dirty="0"/>
                    </a:p>
                  </a:txBody>
                  <a:tcPr/>
                </a:tc>
                <a:tc>
                  <a:txBody>
                    <a:bodyPr/>
                    <a:lstStyle/>
                    <a:p>
                      <a:endParaRPr lang="en-US"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diamond(in)">
                                      <p:cBhvr>
                                        <p:cTn id="7" dur="20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blinds(horizontal)">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amond(in)">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609600" cy="6858000"/>
          </a:xfrm>
          <a:prstGeom prst="rect">
            <a:avLst/>
          </a:prstGeom>
          <a:blipFill>
            <a:blip r:embed="rId3" cstate="print"/>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p:cNvSpPr>
            <a:spLocks noGrp="1"/>
          </p:cNvSpPr>
          <p:nvPr>
            <p:ph sz="half" idx="2"/>
          </p:nvPr>
        </p:nvSpPr>
        <p:spPr>
          <a:xfrm>
            <a:off x="5715000" y="0"/>
            <a:ext cx="3429000" cy="6858000"/>
          </a:xfrm>
        </p:spPr>
        <p:txBody>
          <a:bodyPr>
            <a:normAutofit fontScale="32500" lnSpcReduction="20000"/>
          </a:bodyPr>
          <a:lstStyle/>
          <a:p>
            <a:pPr>
              <a:buNone/>
            </a:pPr>
            <a:r>
              <a:rPr lang="en-US" sz="6200" b="1" dirty="0" err="1" smtClean="0"/>
              <a:t>Actividad</a:t>
            </a:r>
            <a:r>
              <a:rPr lang="en-US" sz="6200" b="1" dirty="0" smtClean="0"/>
              <a:t> 8</a:t>
            </a:r>
          </a:p>
          <a:p>
            <a:pPr marL="0" indent="0">
              <a:buNone/>
            </a:pPr>
            <a:r>
              <a:rPr lang="en-US" sz="6200" dirty="0" smtClean="0">
                <a:latin typeface="Times New Roman"/>
                <a:cs typeface="Times New Roman"/>
              </a:rPr>
              <a:t>En </a:t>
            </a:r>
            <a:r>
              <a:rPr lang="en-US" sz="6200" dirty="0" err="1" smtClean="0">
                <a:latin typeface="Times New Roman"/>
                <a:cs typeface="Times New Roman"/>
              </a:rPr>
              <a:t>parejas</a:t>
            </a:r>
            <a:r>
              <a:rPr lang="en-US" sz="6200" dirty="0" smtClean="0">
                <a:latin typeface="Times New Roman"/>
                <a:cs typeface="Times New Roman"/>
              </a:rPr>
              <a:t>, lean la </a:t>
            </a:r>
            <a:r>
              <a:rPr lang="en-US" sz="6200" dirty="0" err="1" smtClean="0">
                <a:latin typeface="Times New Roman"/>
                <a:cs typeface="Times New Roman"/>
              </a:rPr>
              <a:t>conversación</a:t>
            </a:r>
            <a:r>
              <a:rPr lang="en-US" sz="6200" dirty="0" smtClean="0">
                <a:latin typeface="Times New Roman"/>
                <a:cs typeface="Times New Roman"/>
              </a:rPr>
              <a:t> en el </a:t>
            </a:r>
            <a:r>
              <a:rPr lang="en-US" sz="6200" dirty="0" err="1" smtClean="0">
                <a:latin typeface="Times New Roman"/>
                <a:cs typeface="Times New Roman"/>
              </a:rPr>
              <a:t>muro</a:t>
            </a:r>
            <a:r>
              <a:rPr lang="en-US" sz="6200" dirty="0" smtClean="0">
                <a:latin typeface="Times New Roman"/>
                <a:cs typeface="Times New Roman"/>
              </a:rPr>
              <a:t> del </a:t>
            </a:r>
            <a:r>
              <a:rPr lang="en-US" sz="6200" dirty="0" err="1" smtClean="0">
                <a:latin typeface="Times New Roman"/>
                <a:cs typeface="Times New Roman"/>
              </a:rPr>
              <a:t>grupo</a:t>
            </a:r>
            <a:r>
              <a:rPr lang="en-US" sz="6200" dirty="0" smtClean="0">
                <a:latin typeface="Times New Roman"/>
                <a:cs typeface="Times New Roman"/>
              </a:rPr>
              <a:t> “la </a:t>
            </a:r>
            <a:r>
              <a:rPr lang="en-US" sz="6200" dirty="0" err="1" smtClean="0">
                <a:latin typeface="Times New Roman"/>
                <a:cs typeface="Times New Roman"/>
              </a:rPr>
              <a:t>vida</a:t>
            </a:r>
            <a:r>
              <a:rPr lang="en-US" sz="6200" dirty="0" smtClean="0">
                <a:latin typeface="Times New Roman"/>
                <a:cs typeface="Times New Roman"/>
              </a:rPr>
              <a:t> </a:t>
            </a:r>
            <a:r>
              <a:rPr lang="en-US" sz="6200" dirty="0" err="1" smtClean="0">
                <a:latin typeface="Times New Roman"/>
                <a:cs typeface="Times New Roman"/>
              </a:rPr>
              <a:t>nocturna</a:t>
            </a:r>
            <a:r>
              <a:rPr lang="en-US" sz="6200" dirty="0" smtClean="0">
                <a:latin typeface="Times New Roman"/>
                <a:cs typeface="Times New Roman"/>
              </a:rPr>
              <a:t>” . Luego </a:t>
            </a:r>
            <a:r>
              <a:rPr lang="en-US" sz="6200" dirty="0" err="1" smtClean="0">
                <a:latin typeface="Times New Roman"/>
                <a:cs typeface="Times New Roman"/>
              </a:rPr>
              <a:t>asocien</a:t>
            </a:r>
            <a:r>
              <a:rPr lang="en-US" sz="6200" dirty="0" smtClean="0">
                <a:latin typeface="Times New Roman"/>
                <a:cs typeface="Times New Roman"/>
              </a:rPr>
              <a:t> lo </a:t>
            </a:r>
            <a:r>
              <a:rPr lang="en-US" sz="6200" dirty="0" err="1" smtClean="0">
                <a:latin typeface="Times New Roman"/>
                <a:cs typeface="Times New Roman"/>
              </a:rPr>
              <a:t>que</a:t>
            </a:r>
            <a:r>
              <a:rPr lang="en-US" sz="6200" dirty="0" smtClean="0">
                <a:latin typeface="Times New Roman"/>
                <a:cs typeface="Times New Roman"/>
              </a:rPr>
              <a:t> dice </a:t>
            </a:r>
            <a:r>
              <a:rPr lang="en-US" sz="6200" dirty="0" err="1" smtClean="0">
                <a:latin typeface="Times New Roman"/>
                <a:cs typeface="Times New Roman"/>
              </a:rPr>
              <a:t>cada</a:t>
            </a:r>
            <a:r>
              <a:rPr lang="en-US" sz="6200" dirty="0" smtClean="0">
                <a:latin typeface="Times New Roman"/>
                <a:cs typeface="Times New Roman"/>
              </a:rPr>
              <a:t> persona con  el </a:t>
            </a:r>
            <a:r>
              <a:rPr lang="en-US" sz="6200" dirty="0" err="1" smtClean="0">
                <a:latin typeface="Times New Roman"/>
                <a:cs typeface="Times New Roman"/>
              </a:rPr>
              <a:t>nombre</a:t>
            </a:r>
            <a:r>
              <a:rPr lang="en-US" sz="6200" dirty="0" smtClean="0">
                <a:latin typeface="Times New Roman"/>
                <a:cs typeface="Times New Roman"/>
              </a:rPr>
              <a:t> </a:t>
            </a:r>
            <a:r>
              <a:rPr lang="en-US" sz="6200" dirty="0" err="1" smtClean="0">
                <a:latin typeface="Times New Roman"/>
                <a:cs typeface="Times New Roman"/>
              </a:rPr>
              <a:t>que</a:t>
            </a:r>
            <a:r>
              <a:rPr lang="en-US" sz="6200" dirty="0" smtClean="0">
                <a:latin typeface="Times New Roman"/>
                <a:cs typeface="Times New Roman"/>
              </a:rPr>
              <a:t> </a:t>
            </a:r>
            <a:r>
              <a:rPr lang="en-US" sz="6200" dirty="0" err="1" smtClean="0">
                <a:latin typeface="Times New Roman"/>
                <a:cs typeface="Times New Roman"/>
              </a:rPr>
              <a:t>corresponde</a:t>
            </a:r>
            <a:r>
              <a:rPr lang="en-US" sz="6200" dirty="0" smtClean="0">
                <a:latin typeface="Times New Roman"/>
                <a:cs typeface="Times New Roman"/>
              </a:rPr>
              <a:t>. </a:t>
            </a:r>
          </a:p>
          <a:p>
            <a:pPr marL="0" indent="0">
              <a:buNone/>
            </a:pPr>
            <a:endParaRPr lang="en-US" sz="6200" dirty="0" smtClean="0">
              <a:latin typeface="Times New Roman"/>
              <a:cs typeface="Times New Roman"/>
            </a:endParaRPr>
          </a:p>
          <a:p>
            <a:pPr>
              <a:buAutoNum type="arabicPeriod"/>
            </a:pPr>
            <a:r>
              <a:rPr lang="en-US" sz="6200" dirty="0" err="1" smtClean="0">
                <a:latin typeface="Times New Roman"/>
                <a:cs typeface="Times New Roman"/>
              </a:rPr>
              <a:t>Fernanda</a:t>
            </a:r>
            <a:endParaRPr lang="en-US" sz="6200" dirty="0" smtClean="0">
              <a:latin typeface="Times New Roman"/>
              <a:cs typeface="Times New Roman"/>
            </a:endParaRPr>
          </a:p>
          <a:p>
            <a:pPr>
              <a:buAutoNum type="arabicPeriod"/>
            </a:pPr>
            <a:r>
              <a:rPr lang="en-US" sz="6200" dirty="0" smtClean="0">
                <a:latin typeface="Times New Roman"/>
                <a:cs typeface="Times New Roman"/>
              </a:rPr>
              <a:t>Mariano</a:t>
            </a:r>
          </a:p>
          <a:p>
            <a:pPr>
              <a:buAutoNum type="arabicPeriod"/>
            </a:pPr>
            <a:r>
              <a:rPr lang="en-US" sz="6200" dirty="0" err="1" smtClean="0">
                <a:latin typeface="Times New Roman"/>
                <a:cs typeface="Times New Roman"/>
              </a:rPr>
              <a:t>Carola</a:t>
            </a:r>
            <a:endParaRPr lang="en-US" sz="6200" dirty="0" smtClean="0">
              <a:latin typeface="Times New Roman"/>
              <a:cs typeface="Times New Roman"/>
            </a:endParaRPr>
          </a:p>
          <a:p>
            <a:pPr>
              <a:buAutoNum type="arabicPeriod"/>
            </a:pPr>
            <a:r>
              <a:rPr lang="en-US" sz="6200" dirty="0" smtClean="0">
                <a:latin typeface="Times New Roman"/>
                <a:cs typeface="Times New Roman"/>
              </a:rPr>
              <a:t>Victoria</a:t>
            </a:r>
          </a:p>
          <a:p>
            <a:pPr>
              <a:buNone/>
            </a:pPr>
            <a:endParaRPr lang="en-US" sz="6200" dirty="0" smtClean="0">
              <a:latin typeface="Times New Roman"/>
              <a:cs typeface="Times New Roman"/>
            </a:endParaRPr>
          </a:p>
          <a:p>
            <a:pPr>
              <a:buNone/>
            </a:pPr>
            <a:r>
              <a:rPr lang="en-US" sz="6200" dirty="0" smtClean="0">
                <a:latin typeface="Times New Roman"/>
                <a:cs typeface="Times New Roman"/>
              </a:rPr>
              <a:t>¿</a:t>
            </a:r>
            <a:r>
              <a:rPr lang="en-US" sz="6200" dirty="0" err="1" smtClean="0">
                <a:latin typeface="Times New Roman"/>
                <a:cs typeface="Times New Roman"/>
              </a:rPr>
              <a:t>Quién</a:t>
            </a:r>
            <a:r>
              <a:rPr lang="en-US" sz="6200" dirty="0" smtClean="0">
                <a:latin typeface="Times New Roman"/>
                <a:cs typeface="Times New Roman"/>
              </a:rPr>
              <a:t> …..?</a:t>
            </a:r>
          </a:p>
          <a:p>
            <a:r>
              <a:rPr lang="en-US" sz="6200" dirty="0" err="1" smtClean="0"/>
              <a:t>Sugiere</a:t>
            </a:r>
            <a:r>
              <a:rPr lang="en-US" sz="6200" dirty="0" smtClean="0"/>
              <a:t> </a:t>
            </a:r>
            <a:r>
              <a:rPr lang="en-US" sz="6200" dirty="0" err="1" smtClean="0"/>
              <a:t>ir</a:t>
            </a:r>
            <a:r>
              <a:rPr lang="en-US" sz="6200" dirty="0" smtClean="0"/>
              <a:t> al cine______</a:t>
            </a:r>
          </a:p>
          <a:p>
            <a:r>
              <a:rPr lang="en-US" sz="6200" dirty="0" smtClean="0"/>
              <a:t>No </a:t>
            </a:r>
            <a:r>
              <a:rPr lang="en-US" sz="6200" dirty="0" err="1" smtClean="0"/>
              <a:t>sabe</a:t>
            </a:r>
            <a:r>
              <a:rPr lang="en-US" sz="6200" dirty="0" smtClean="0"/>
              <a:t> </a:t>
            </a:r>
            <a:r>
              <a:rPr lang="en-US" sz="6200" dirty="0" err="1" smtClean="0"/>
              <a:t>que</a:t>
            </a:r>
            <a:r>
              <a:rPr lang="en-US" sz="6200" dirty="0" smtClean="0"/>
              <a:t> </a:t>
            </a:r>
            <a:r>
              <a:rPr lang="en-US" sz="6200" dirty="0" err="1" smtClean="0"/>
              <a:t>hacer</a:t>
            </a:r>
            <a:r>
              <a:rPr lang="en-US" sz="6200" dirty="0" smtClean="0"/>
              <a:t> el fin de semana______</a:t>
            </a:r>
          </a:p>
          <a:p>
            <a:r>
              <a:rPr lang="en-US" sz="6200" dirty="0" err="1" smtClean="0"/>
              <a:t>Sugiere</a:t>
            </a:r>
            <a:r>
              <a:rPr lang="en-US" sz="6200" dirty="0" smtClean="0"/>
              <a:t> </a:t>
            </a:r>
            <a:r>
              <a:rPr lang="en-US" sz="6200" dirty="0" err="1" smtClean="0"/>
              <a:t>ir</a:t>
            </a:r>
            <a:r>
              <a:rPr lang="en-US" sz="6200" dirty="0" smtClean="0"/>
              <a:t> a </a:t>
            </a:r>
            <a:r>
              <a:rPr lang="en-US" sz="6200" dirty="0" err="1" smtClean="0"/>
              <a:t>bailar</a:t>
            </a:r>
            <a:r>
              <a:rPr lang="en-US" sz="6200" dirty="0" smtClean="0"/>
              <a:t> en </a:t>
            </a:r>
            <a:r>
              <a:rPr lang="en-US" sz="6200" dirty="0" err="1" smtClean="0"/>
              <a:t>una</a:t>
            </a:r>
            <a:r>
              <a:rPr lang="en-US" sz="6200" dirty="0" smtClean="0"/>
              <a:t> disco _____</a:t>
            </a:r>
          </a:p>
          <a:p>
            <a:r>
              <a:rPr lang="en-US" sz="6200" dirty="0" err="1" smtClean="0"/>
              <a:t>Va</a:t>
            </a:r>
            <a:r>
              <a:rPr lang="en-US" sz="6200" dirty="0" smtClean="0"/>
              <a:t> a </a:t>
            </a:r>
            <a:r>
              <a:rPr lang="en-US" sz="6200" dirty="0" err="1" smtClean="0"/>
              <a:t>encontrarse</a:t>
            </a:r>
            <a:r>
              <a:rPr lang="en-US" sz="6200" dirty="0" smtClean="0"/>
              <a:t> con </a:t>
            </a:r>
            <a:r>
              <a:rPr lang="en-US" sz="6200" dirty="0" err="1" smtClean="0"/>
              <a:t>su</a:t>
            </a:r>
            <a:r>
              <a:rPr lang="en-US" sz="6200" dirty="0" smtClean="0"/>
              <a:t> </a:t>
            </a:r>
            <a:r>
              <a:rPr lang="en-US" sz="6200" dirty="0" err="1" smtClean="0"/>
              <a:t>amiga</a:t>
            </a:r>
            <a:r>
              <a:rPr lang="en-US" sz="6200" dirty="0" smtClean="0"/>
              <a:t> en un bar ______</a:t>
            </a:r>
          </a:p>
          <a:p>
            <a:r>
              <a:rPr lang="en-US" sz="6200" dirty="0" err="1" smtClean="0"/>
              <a:t>Va</a:t>
            </a:r>
            <a:r>
              <a:rPr lang="en-US" sz="6200" dirty="0" smtClean="0"/>
              <a:t> a </a:t>
            </a:r>
            <a:r>
              <a:rPr lang="en-US" sz="6200" dirty="0" err="1" smtClean="0"/>
              <a:t>comprar</a:t>
            </a:r>
            <a:r>
              <a:rPr lang="en-US" sz="6200" dirty="0" smtClean="0"/>
              <a:t> </a:t>
            </a:r>
            <a:r>
              <a:rPr lang="en-US" sz="6200" dirty="0" err="1" smtClean="0"/>
              <a:t>las</a:t>
            </a:r>
            <a:r>
              <a:rPr lang="en-US" sz="6200" dirty="0" smtClean="0"/>
              <a:t> </a:t>
            </a:r>
            <a:r>
              <a:rPr lang="en-US" sz="6200" dirty="0" err="1" smtClean="0"/>
              <a:t>entradas</a:t>
            </a:r>
            <a:r>
              <a:rPr lang="en-US" sz="6200" dirty="0" smtClean="0"/>
              <a:t> </a:t>
            </a:r>
            <a:r>
              <a:rPr lang="en-US" sz="6200" dirty="0" err="1" smtClean="0"/>
              <a:t>para</a:t>
            </a:r>
            <a:r>
              <a:rPr lang="en-US" sz="6200" dirty="0" smtClean="0"/>
              <a:t> el cine ______</a:t>
            </a:r>
          </a:p>
        </p:txBody>
      </p:sp>
      <p:pic>
        <p:nvPicPr>
          <p:cNvPr id="1026" name="Picture 2"/>
          <p:cNvPicPr>
            <a:picLocks noGrp="1" noChangeAspect="1" noChangeArrowheads="1"/>
          </p:cNvPicPr>
          <p:nvPr>
            <p:ph sz="half" idx="1"/>
          </p:nvPr>
        </p:nvPicPr>
        <p:blipFill>
          <a:blip r:embed="rId4" cstate="print"/>
          <a:srcRect l="34524" t="12232" r="36904" b="16418"/>
          <a:stretch>
            <a:fillRect/>
          </a:stretch>
        </p:blipFill>
        <p:spPr bwMode="auto">
          <a:xfrm>
            <a:off x="685799" y="0"/>
            <a:ext cx="4953001" cy="685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ox(i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linds(horizontal)">
                                      <p:cBhvr>
                                        <p:cTn id="17" dur="500"/>
                                        <p:tgtEl>
                                          <p:spTgt spid="9">
                                            <p:txEl>
                                              <p:pRg st="1" end="1"/>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9">
                                            <p:txEl>
                                              <p:pRg st="3" end="3"/>
                                            </p:txEl>
                                          </p:spTgt>
                                        </p:tgtEl>
                                        <p:attrNameLst>
                                          <p:attrName>style.visibility</p:attrName>
                                        </p:attrNameLst>
                                      </p:cBhvr>
                                      <p:to>
                                        <p:strVal val="visible"/>
                                      </p:to>
                                    </p:set>
                                    <p:animEffect transition="in" filter="blinds(horizontal)">
                                      <p:cBhvr>
                                        <p:cTn id="20" dur="500"/>
                                        <p:tgtEl>
                                          <p:spTgt spid="9">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blinds(horizontal)">
                                      <p:cBhvr>
                                        <p:cTn id="23" dur="500"/>
                                        <p:tgtEl>
                                          <p:spTgt spid="9">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blinds(horizontal)">
                                      <p:cBhvr>
                                        <p:cTn id="26" dur="500"/>
                                        <p:tgtEl>
                                          <p:spTgt spid="9">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blinds(horizontal)">
                                      <p:cBhvr>
                                        <p:cTn id="29" dur="500"/>
                                        <p:tgtEl>
                                          <p:spTgt spid="9">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9">
                                            <p:txEl>
                                              <p:pRg st="8" end="8"/>
                                            </p:txEl>
                                          </p:spTgt>
                                        </p:tgtEl>
                                        <p:attrNameLst>
                                          <p:attrName>style.visibility</p:attrName>
                                        </p:attrNameLst>
                                      </p:cBhvr>
                                      <p:to>
                                        <p:strVal val="visible"/>
                                      </p:to>
                                    </p:set>
                                    <p:animEffect transition="in" filter="blinds(horizontal)">
                                      <p:cBhvr>
                                        <p:cTn id="32" dur="500"/>
                                        <p:tgtEl>
                                          <p:spTgt spid="9">
                                            <p:txEl>
                                              <p:pRg st="8" end="8"/>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animEffect transition="in" filter="blinds(horizontal)">
                                      <p:cBhvr>
                                        <p:cTn id="35" dur="500"/>
                                        <p:tgtEl>
                                          <p:spTgt spid="9">
                                            <p:txEl>
                                              <p:pRg st="9" end="9"/>
                                            </p:txEl>
                                          </p:spTgt>
                                        </p:tgtEl>
                                      </p:cBhvr>
                                    </p:animEffect>
                                  </p:childTnLst>
                                </p:cTn>
                              </p:par>
                              <p:par>
                                <p:cTn id="36" presetID="3" presetClass="entr" presetSubtype="10" fill="hold" nodeType="withEffect">
                                  <p:stCondLst>
                                    <p:cond delay="0"/>
                                  </p:stCondLst>
                                  <p:childTnLst>
                                    <p:set>
                                      <p:cBhvr>
                                        <p:cTn id="37" dur="1" fill="hold">
                                          <p:stCondLst>
                                            <p:cond delay="0"/>
                                          </p:stCondLst>
                                        </p:cTn>
                                        <p:tgtEl>
                                          <p:spTgt spid="9">
                                            <p:txEl>
                                              <p:pRg st="10" end="10"/>
                                            </p:txEl>
                                          </p:spTgt>
                                        </p:tgtEl>
                                        <p:attrNameLst>
                                          <p:attrName>style.visibility</p:attrName>
                                        </p:attrNameLst>
                                      </p:cBhvr>
                                      <p:to>
                                        <p:strVal val="visible"/>
                                      </p:to>
                                    </p:set>
                                    <p:animEffect transition="in" filter="blinds(horizontal)">
                                      <p:cBhvr>
                                        <p:cTn id="38" dur="500"/>
                                        <p:tgtEl>
                                          <p:spTgt spid="9">
                                            <p:txEl>
                                              <p:pRg st="10" end="10"/>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9">
                                            <p:txEl>
                                              <p:pRg st="11" end="11"/>
                                            </p:txEl>
                                          </p:spTgt>
                                        </p:tgtEl>
                                        <p:attrNameLst>
                                          <p:attrName>style.visibility</p:attrName>
                                        </p:attrNameLst>
                                      </p:cBhvr>
                                      <p:to>
                                        <p:strVal val="visible"/>
                                      </p:to>
                                    </p:set>
                                    <p:animEffect transition="in" filter="blinds(horizontal)">
                                      <p:cBhvr>
                                        <p:cTn id="41" dur="500"/>
                                        <p:tgtEl>
                                          <p:spTgt spid="9">
                                            <p:txEl>
                                              <p:pRg st="11" end="11"/>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9">
                                            <p:txEl>
                                              <p:pRg st="12" end="12"/>
                                            </p:txEl>
                                          </p:spTgt>
                                        </p:tgtEl>
                                        <p:attrNameLst>
                                          <p:attrName>style.visibility</p:attrName>
                                        </p:attrNameLst>
                                      </p:cBhvr>
                                      <p:to>
                                        <p:strVal val="visible"/>
                                      </p:to>
                                    </p:set>
                                    <p:animEffect transition="in" filter="blinds(horizontal)">
                                      <p:cBhvr>
                                        <p:cTn id="44" dur="500"/>
                                        <p:tgtEl>
                                          <p:spTgt spid="9">
                                            <p:txEl>
                                              <p:pRg st="12" end="12"/>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9">
                                            <p:txEl>
                                              <p:pRg st="13" end="13"/>
                                            </p:txEl>
                                          </p:spTgt>
                                        </p:tgtEl>
                                        <p:attrNameLst>
                                          <p:attrName>style.visibility</p:attrName>
                                        </p:attrNameLst>
                                      </p:cBhvr>
                                      <p:to>
                                        <p:strVal val="visible"/>
                                      </p:to>
                                    </p:set>
                                    <p:animEffect transition="in" filter="blinds(horizontal)">
                                      <p:cBhvr>
                                        <p:cTn id="47" dur="500"/>
                                        <p:tgtEl>
                                          <p:spTgt spid="9">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6879</TotalTime>
  <Words>2784</Words>
  <Application>Microsoft Office PowerPoint</Application>
  <PresentationFormat>On-screen Show (4:3)</PresentationFormat>
  <Paragraphs>409</Paragraphs>
  <Slides>21</Slides>
  <Notes>20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Marisol</dc:creator>
  <cp:lastModifiedBy>CL User</cp:lastModifiedBy>
  <cp:revision>350</cp:revision>
  <dcterms:created xsi:type="dcterms:W3CDTF">2013-05-17T00:54:16Z</dcterms:created>
  <dcterms:modified xsi:type="dcterms:W3CDTF">2013-09-09T19:03:13Z</dcterms:modified>
</cp:coreProperties>
</file>